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Impact" charset="1" panose="020B0806030902050204"/>
      <p:regular r:id="rId14"/>
    </p:embeddedFont>
    <p:embeddedFont>
      <p:font typeface="Arial" charset="1" panose="020B0502020202020204"/>
      <p:regular r:id="rId15"/>
    </p:embeddedFont>
    <p:embeddedFont>
      <p:font typeface="Arial Bold" charset="1" panose="020B0802020202020204"/>
      <p:regular r:id="rId16"/>
    </p:embeddedFont>
    <p:embeddedFont>
      <p:font typeface="Arial Italics" charset="1" panose="020B0502020202090204"/>
      <p:regular r:id="rId17"/>
    </p:embeddedFont>
    <p:embeddedFont>
      <p:font typeface="Arial Bold Italics" charset="1" panose="020B0802020202090204"/>
      <p:regular r:id="rId18"/>
    </p:embeddedFont>
    <p:embeddedFont>
      <p:font typeface="Source Han Sans KR" charset="1" panose="020B0400000000000000"/>
      <p:regular r:id="rId19"/>
    </p:embeddedFont>
    <p:embeddedFont>
      <p:font typeface="Source Han Sans KR Bold" charset="1" panose="020B0800000000000000"/>
      <p:regular r:id="rId20"/>
    </p:embeddedFont>
    <p:embeddedFont>
      <p:font typeface="Source Han Sans KR Extra-Light" charset="1" panose="020B0200000000000000"/>
      <p:regular r:id="rId21"/>
    </p:embeddedFont>
    <p:embeddedFont>
      <p:font typeface="Source Han Sans KR Light" charset="1" panose="020B0300000000000000"/>
      <p:regular r:id="rId22"/>
    </p:embeddedFont>
    <p:embeddedFont>
      <p:font typeface="Source Han Sans KR Medium" charset="1" panose="020B0600000000000000"/>
      <p:regular r:id="rId23"/>
    </p:embeddedFont>
    <p:embeddedFont>
      <p:font typeface="Source Han Sans KR Heavy" charset="1" panose="020B0A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51" Target="slides/slide27.xml" Type="http://schemas.openxmlformats.org/officeDocument/2006/relationships/slide"/><Relationship Id="rId52" Target="slides/slide28.xml" Type="http://schemas.openxmlformats.org/officeDocument/2006/relationships/slide"/><Relationship Id="rId53" Target="slides/slide29.xml" Type="http://schemas.openxmlformats.org/officeDocument/2006/relationships/slide"/><Relationship Id="rId54" Target="slides/slide30.xml" Type="http://schemas.openxmlformats.org/officeDocument/2006/relationships/slide"/><Relationship Id="rId55" Target="slides/slide31.xml" Type="http://schemas.openxmlformats.org/officeDocument/2006/relationships/slide"/><Relationship Id="rId56" Target="slides/slide32.xml" Type="http://schemas.openxmlformats.org/officeDocument/2006/relationships/slide"/><Relationship Id="rId57" Target="slides/slide33.xml" Type="http://schemas.openxmlformats.org/officeDocument/2006/relationships/slide"/><Relationship Id="rId58" Target="slides/slide34.xml" Type="http://schemas.openxmlformats.org/officeDocument/2006/relationships/slide"/><Relationship Id="rId59" Target="slides/slide35.xml" Type="http://schemas.openxmlformats.org/officeDocument/2006/relationships/slide"/><Relationship Id="rId6" Target="fonts/font6.fntdata" Type="http://schemas.openxmlformats.org/officeDocument/2006/relationships/font"/><Relationship Id="rId60" Target="slides/slide3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parkuibeom" TargetMode="External" Type="http://schemas.openxmlformats.org/officeDocument/2006/relationships/hyperlink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0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1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21524" y="8190654"/>
            <a:ext cx="19150097" cy="2785594"/>
            <a:chOff x="0" y="0"/>
            <a:chExt cx="5043647" cy="7336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43647" cy="733654"/>
            </a:xfrm>
            <a:custGeom>
              <a:avLst/>
              <a:gdLst/>
              <a:ahLst/>
              <a:cxnLst/>
              <a:rect r="r" b="b" t="t" l="l"/>
              <a:pathLst>
                <a:path h="733654" w="5043647">
                  <a:moveTo>
                    <a:pt x="0" y="0"/>
                  </a:moveTo>
                  <a:lnTo>
                    <a:pt x="5043647" y="0"/>
                  </a:lnTo>
                  <a:lnTo>
                    <a:pt x="5043647" y="733654"/>
                  </a:lnTo>
                  <a:lnTo>
                    <a:pt x="0" y="733654"/>
                  </a:ln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043647" cy="77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289846"/>
            <a:ext cx="1088904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54243E"/>
                </a:solidFill>
                <a:latin typeface="Source Han Sans KR Bold"/>
                <a:ea typeface="Source Han Sans KR Bold"/>
              </a:rPr>
              <a:t> 노인 기대 수명 및    </a:t>
            </a:r>
          </a:p>
          <a:p>
            <a:pPr>
              <a:lnSpc>
                <a:spcPts val="9600"/>
              </a:lnSpc>
            </a:pPr>
            <a:r>
              <a:rPr lang="en-US" sz="8000" spc="-80">
                <a:solidFill>
                  <a:srgbClr val="54243E"/>
                </a:solidFill>
                <a:latin typeface="Source Han Sans KR Bold"/>
                <a:ea typeface="Source Han Sans KR Bold"/>
              </a:rPr>
              <a:t> 삶의 만족도 분석 서비스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016" y="1445295"/>
            <a:ext cx="580685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54243E"/>
                </a:solidFill>
                <a:latin typeface="Source Han Sans KR Bold"/>
                <a:ea typeface="Source Han Sans KR Bold"/>
              </a:rPr>
              <a:t>  생활환경에 따른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88106" y="5074072"/>
            <a:ext cx="5806855" cy="854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54243E"/>
                </a:solidFill>
                <a:ea typeface="Source Han Sans KR Bold"/>
              </a:rPr>
              <a:t>프로젝트 포트폴리오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8106" y="5985117"/>
            <a:ext cx="1762208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54243E"/>
                </a:solidFill>
                <a:ea typeface="Source Han Sans KR Bold"/>
              </a:rPr>
              <a:t>박의범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8183" y="8629650"/>
            <a:ext cx="7421166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>
                <a:solidFill>
                  <a:srgbClr val="FFE3DD"/>
                </a:solidFill>
                <a:latin typeface="Source Han Sans KR Bold"/>
                <a:ea typeface="Source Han Sans KR Bold"/>
              </a:rPr>
              <a:t>번호 : 010-9454-0495 </a:t>
            </a:r>
          </a:p>
          <a:p>
            <a:pPr>
              <a:lnSpc>
                <a:spcPts val="3300"/>
              </a:lnSpc>
            </a:pPr>
            <a:r>
              <a:rPr lang="en-US" sz="3000">
                <a:solidFill>
                  <a:srgbClr val="FFE3DD"/>
                </a:solidFill>
                <a:latin typeface="Source Han Sans KR Bold"/>
                <a:ea typeface="Source Han Sans KR Bold"/>
              </a:rPr>
              <a:t>이메일 : dmlqja011@naver.com</a:t>
            </a:r>
          </a:p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3000">
                <a:solidFill>
                  <a:srgbClr val="FFE3DD"/>
                </a:solidFill>
                <a:latin typeface="Source Han Sans KR Bold"/>
                <a:ea typeface="Source Han Sans KR Bold"/>
              </a:rPr>
              <a:t>깃허브 : </a:t>
            </a:r>
            <a:r>
              <a:rPr lang="en-US" sz="3000" u="sng">
                <a:solidFill>
                  <a:srgbClr val="FFE3DD"/>
                </a:solidFill>
                <a:latin typeface="Source Han Sans KR Bold"/>
                <a:hlinkClick r:id="rId2" tooltip="https://github.com/parkuibeom"/>
              </a:rPr>
              <a:t>https://github.com/parkuibeom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758231" y="3734072"/>
            <a:ext cx="6501069" cy="4692590"/>
          </a:xfrm>
          <a:custGeom>
            <a:avLst/>
            <a:gdLst/>
            <a:ahLst/>
            <a:cxnLst/>
            <a:rect r="r" b="b" t="t" l="l"/>
            <a:pathLst>
              <a:path h="4692590" w="6501069">
                <a:moveTo>
                  <a:pt x="0" y="0"/>
                </a:moveTo>
                <a:lnTo>
                  <a:pt x="6501069" y="0"/>
                </a:lnTo>
                <a:lnTo>
                  <a:pt x="6501069" y="4692590"/>
                </a:lnTo>
                <a:lnTo>
                  <a:pt x="0" y="469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7987286"/>
            <a:chOff x="0" y="0"/>
            <a:chExt cx="4685229" cy="2103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103647"/>
            </a:xfrm>
            <a:custGeom>
              <a:avLst/>
              <a:gdLst/>
              <a:ahLst/>
              <a:cxnLst/>
              <a:rect r="r" b="b" t="t" l="l"/>
              <a:pathLst>
                <a:path h="2103647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081452"/>
                  </a:lnTo>
                  <a:cubicBezTo>
                    <a:pt x="4685230" y="2087339"/>
                    <a:pt x="4682891" y="2092984"/>
                    <a:pt x="4678729" y="2097147"/>
                  </a:cubicBezTo>
                  <a:cubicBezTo>
                    <a:pt x="4674566" y="2101309"/>
                    <a:pt x="4668921" y="2103647"/>
                    <a:pt x="4663034" y="2103647"/>
                  </a:cubicBezTo>
                  <a:lnTo>
                    <a:pt x="22195" y="2103647"/>
                  </a:lnTo>
                  <a:cubicBezTo>
                    <a:pt x="9937" y="2103647"/>
                    <a:pt x="0" y="2093710"/>
                    <a:pt x="0" y="2081452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113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67701" y="3276146"/>
            <a:ext cx="16552599" cy="3733788"/>
          </a:xfrm>
          <a:custGeom>
            <a:avLst/>
            <a:gdLst/>
            <a:ahLst/>
            <a:cxnLst/>
            <a:rect r="r" b="b" t="t" l="l"/>
            <a:pathLst>
              <a:path h="3733788" w="16552599">
                <a:moveTo>
                  <a:pt x="0" y="0"/>
                </a:moveTo>
                <a:lnTo>
                  <a:pt x="16552598" y="0"/>
                </a:lnTo>
                <a:lnTo>
                  <a:pt x="16552598" y="3733788"/>
                </a:lnTo>
                <a:lnTo>
                  <a:pt x="0" y="3733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29" r="-13" b="-52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5571" y="1028700"/>
            <a:ext cx="504878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latin typeface="Source Han Sans KR Bold"/>
                <a:ea typeface="Source Han Sans KR Bold"/>
              </a:rPr>
              <a:t>개발 스케줄 2차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75907" y="8567843"/>
            <a:ext cx="8536186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  <a:spcBef>
                <a:spcPct val="0"/>
              </a:spcBef>
            </a:pPr>
            <a:r>
              <a:rPr lang="en-US" sz="4866">
                <a:solidFill>
                  <a:srgbClr val="FFE3DD"/>
                </a:solidFill>
                <a:latin typeface="Source Han Sans KR Bold"/>
                <a:ea typeface="Source Han Sans KR Bold"/>
              </a:rPr>
              <a:t>2차 프로젝트 기간 : 1.13 ~ 1.31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8223294"/>
            <a:chOff x="0" y="0"/>
            <a:chExt cx="4685229" cy="2165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165806"/>
            </a:xfrm>
            <a:custGeom>
              <a:avLst/>
              <a:gdLst/>
              <a:ahLst/>
              <a:cxnLst/>
              <a:rect r="r" b="b" t="t" l="l"/>
              <a:pathLst>
                <a:path h="2165806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143611"/>
                  </a:lnTo>
                  <a:cubicBezTo>
                    <a:pt x="4685230" y="2155869"/>
                    <a:pt x="4675292" y="2165806"/>
                    <a:pt x="4663034" y="2165806"/>
                  </a:cubicBezTo>
                  <a:lnTo>
                    <a:pt x="22195" y="2165806"/>
                  </a:lnTo>
                  <a:cubicBezTo>
                    <a:pt x="16309" y="2165806"/>
                    <a:pt x="10663" y="2163468"/>
                    <a:pt x="6501" y="2159305"/>
                  </a:cubicBezTo>
                  <a:cubicBezTo>
                    <a:pt x="2338" y="2155143"/>
                    <a:pt x="0" y="2149497"/>
                    <a:pt x="0" y="2143611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175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83936" y="2704028"/>
            <a:ext cx="14624929" cy="5489048"/>
          </a:xfrm>
          <a:custGeom>
            <a:avLst/>
            <a:gdLst/>
            <a:ahLst/>
            <a:cxnLst/>
            <a:rect r="r" b="b" t="t" l="l"/>
            <a:pathLst>
              <a:path h="5489048" w="14624929">
                <a:moveTo>
                  <a:pt x="0" y="0"/>
                </a:moveTo>
                <a:lnTo>
                  <a:pt x="14624928" y="0"/>
                </a:lnTo>
                <a:lnTo>
                  <a:pt x="14624928" y="5489048"/>
                </a:lnTo>
                <a:lnTo>
                  <a:pt x="0" y="5489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5571" y="1028700"/>
            <a:ext cx="520131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요구사항 명세서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876729"/>
            <a:ext cx="5063588" cy="6385062"/>
          </a:xfrm>
          <a:custGeom>
            <a:avLst/>
            <a:gdLst/>
            <a:ahLst/>
            <a:cxnLst/>
            <a:rect r="r" b="b" t="t" l="l"/>
            <a:pathLst>
              <a:path h="6385062" w="5063588">
                <a:moveTo>
                  <a:pt x="0" y="0"/>
                </a:moveTo>
                <a:lnTo>
                  <a:pt x="5063588" y="0"/>
                </a:lnTo>
                <a:lnTo>
                  <a:pt x="5063588" y="6385063"/>
                </a:lnTo>
                <a:lnTo>
                  <a:pt x="0" y="6385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73" r="0" b="-617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612206" y="2881969"/>
            <a:ext cx="5063588" cy="6379822"/>
          </a:xfrm>
          <a:custGeom>
            <a:avLst/>
            <a:gdLst/>
            <a:ahLst/>
            <a:cxnLst/>
            <a:rect r="r" b="b" t="t" l="l"/>
            <a:pathLst>
              <a:path h="6379822" w="5063588">
                <a:moveTo>
                  <a:pt x="0" y="0"/>
                </a:moveTo>
                <a:lnTo>
                  <a:pt x="5063588" y="0"/>
                </a:lnTo>
                <a:lnTo>
                  <a:pt x="5063588" y="6379823"/>
                </a:lnTo>
                <a:lnTo>
                  <a:pt x="0" y="6379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08" r="0" b="-620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95712" y="2880221"/>
            <a:ext cx="5063588" cy="6381571"/>
          </a:xfrm>
          <a:custGeom>
            <a:avLst/>
            <a:gdLst/>
            <a:ahLst/>
            <a:cxnLst/>
            <a:rect r="r" b="b" t="t" l="l"/>
            <a:pathLst>
              <a:path h="6381571" w="5063588">
                <a:moveTo>
                  <a:pt x="0" y="0"/>
                </a:moveTo>
                <a:lnTo>
                  <a:pt x="5063588" y="0"/>
                </a:lnTo>
                <a:lnTo>
                  <a:pt x="5063588" y="6381571"/>
                </a:lnTo>
                <a:lnTo>
                  <a:pt x="0" y="63815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69" r="0" b="-596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5571" y="1028700"/>
            <a:ext cx="509671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요구사항 분석서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12206" y="2874983"/>
            <a:ext cx="5063588" cy="6383317"/>
          </a:xfrm>
          <a:custGeom>
            <a:avLst/>
            <a:gdLst/>
            <a:ahLst/>
            <a:cxnLst/>
            <a:rect r="r" b="b" t="t" l="l"/>
            <a:pathLst>
              <a:path h="6383317" w="5063588">
                <a:moveTo>
                  <a:pt x="0" y="0"/>
                </a:moveTo>
                <a:lnTo>
                  <a:pt x="5063588" y="0"/>
                </a:lnTo>
                <a:lnTo>
                  <a:pt x="5063588" y="6383317"/>
                </a:lnTo>
                <a:lnTo>
                  <a:pt x="0" y="6383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22" r="0" b="-602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95712" y="2874983"/>
            <a:ext cx="5063588" cy="6383317"/>
          </a:xfrm>
          <a:custGeom>
            <a:avLst/>
            <a:gdLst/>
            <a:ahLst/>
            <a:cxnLst/>
            <a:rect r="r" b="b" t="t" l="l"/>
            <a:pathLst>
              <a:path h="6383317" w="5063588">
                <a:moveTo>
                  <a:pt x="0" y="0"/>
                </a:moveTo>
                <a:lnTo>
                  <a:pt x="5063588" y="0"/>
                </a:lnTo>
                <a:lnTo>
                  <a:pt x="5063588" y="6383317"/>
                </a:lnTo>
                <a:lnTo>
                  <a:pt x="0" y="6383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15" r="0" b="-631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869752"/>
            <a:ext cx="5063588" cy="6388548"/>
          </a:xfrm>
          <a:custGeom>
            <a:avLst/>
            <a:gdLst/>
            <a:ahLst/>
            <a:cxnLst/>
            <a:rect r="r" b="b" t="t" l="l"/>
            <a:pathLst>
              <a:path h="6388548" w="5063588">
                <a:moveTo>
                  <a:pt x="0" y="0"/>
                </a:moveTo>
                <a:lnTo>
                  <a:pt x="5063588" y="0"/>
                </a:lnTo>
                <a:lnTo>
                  <a:pt x="5063588" y="6388548"/>
                </a:lnTo>
                <a:lnTo>
                  <a:pt x="0" y="638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182" r="0" b="-61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5571" y="1028700"/>
            <a:ext cx="509671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요구사항 분석서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2191407" y="3300613"/>
          <a:ext cx="4319372" cy="6610411"/>
        </p:xfrm>
        <a:graphic>
          <a:graphicData uri="http://schemas.openxmlformats.org/drawingml/2006/table">
            <a:tbl>
              <a:tblPr/>
              <a:tblGrid>
                <a:gridCol w="854036"/>
                <a:gridCol w="3465336"/>
              </a:tblGrid>
              <a:tr h="6599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화면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메인 페이지(상단)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9938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</a:tr>
              <a:tr h="12434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로고를 누르면 메인 페이지로 이동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61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네비게이션바는 상단에 고정되어 스크롤과 같이 움직이고 항목들을 누르면 해당 사이트로 이동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4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일정 시간이 지나면 슬라이드가 자동으로 넘어가게 설정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4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버튼을 통하여 현재 캐러셀 이미지와 맞는 서비스로 이동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1752905" y="3300613"/>
            <a:ext cx="9900633" cy="6586599"/>
            <a:chOff x="0" y="0"/>
            <a:chExt cx="13200844" cy="878213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3200844" cy="8782131"/>
              <a:chOff x="0" y="0"/>
              <a:chExt cx="15037400" cy="1000393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2700" y="12700"/>
                <a:ext cx="15012036" cy="9978517"/>
              </a:xfrm>
              <a:custGeom>
                <a:avLst/>
                <a:gdLst/>
                <a:ahLst/>
                <a:cxnLst/>
                <a:rect r="r" b="b" t="t" l="l"/>
                <a:pathLst>
                  <a:path h="9978517" w="15012036">
                    <a:moveTo>
                      <a:pt x="0" y="0"/>
                    </a:moveTo>
                    <a:lnTo>
                      <a:pt x="15012036" y="0"/>
                    </a:lnTo>
                    <a:lnTo>
                      <a:pt x="15012036" y="9978517"/>
                    </a:lnTo>
                    <a:lnTo>
                      <a:pt x="0" y="99785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5037436" cy="10003917"/>
              </a:xfrm>
              <a:custGeom>
                <a:avLst/>
                <a:gdLst/>
                <a:ahLst/>
                <a:cxnLst/>
                <a:rect r="r" b="b" t="t" l="l"/>
                <a:pathLst>
                  <a:path h="10003917" w="15037436">
                    <a:moveTo>
                      <a:pt x="12700" y="0"/>
                    </a:moveTo>
                    <a:lnTo>
                      <a:pt x="15024736" y="0"/>
                    </a:lnTo>
                    <a:cubicBezTo>
                      <a:pt x="15031721" y="0"/>
                      <a:pt x="15037436" y="5715"/>
                      <a:pt x="15037436" y="12700"/>
                    </a:cubicBezTo>
                    <a:lnTo>
                      <a:pt x="15037436" y="9991217"/>
                    </a:lnTo>
                    <a:cubicBezTo>
                      <a:pt x="15037436" y="9998202"/>
                      <a:pt x="15031721" y="10003917"/>
                      <a:pt x="15024736" y="10003917"/>
                    </a:cubicBezTo>
                    <a:lnTo>
                      <a:pt x="12700" y="10003917"/>
                    </a:lnTo>
                    <a:cubicBezTo>
                      <a:pt x="5715" y="10003917"/>
                      <a:pt x="0" y="9998202"/>
                      <a:pt x="0" y="9991217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9991217"/>
                    </a:lnTo>
                    <a:lnTo>
                      <a:pt x="12700" y="9991217"/>
                    </a:lnTo>
                    <a:lnTo>
                      <a:pt x="12700" y="9978517"/>
                    </a:lnTo>
                    <a:lnTo>
                      <a:pt x="15024736" y="9978517"/>
                    </a:lnTo>
                    <a:lnTo>
                      <a:pt x="15024736" y="9991217"/>
                    </a:lnTo>
                    <a:lnTo>
                      <a:pt x="15012036" y="9991217"/>
                    </a:lnTo>
                    <a:lnTo>
                      <a:pt x="15012036" y="12700"/>
                    </a:lnTo>
                    <a:lnTo>
                      <a:pt x="15024736" y="12700"/>
                    </a:lnTo>
                    <a:lnTo>
                      <a:pt x="1502473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2296" y="1342753"/>
              <a:ext cx="13178548" cy="7428228"/>
            </a:xfrm>
            <a:custGeom>
              <a:avLst/>
              <a:gdLst/>
              <a:ahLst/>
              <a:cxnLst/>
              <a:rect r="r" b="b" t="t" l="l"/>
              <a:pathLst>
                <a:path h="7428228" w="13178548">
                  <a:moveTo>
                    <a:pt x="0" y="0"/>
                  </a:moveTo>
                  <a:lnTo>
                    <a:pt x="13178548" y="0"/>
                  </a:lnTo>
                  <a:lnTo>
                    <a:pt x="13178548" y="7428228"/>
                  </a:lnTo>
                  <a:lnTo>
                    <a:pt x="0" y="7428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366" t="0" r="-6366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6336712" y="198840"/>
              <a:ext cx="6467935" cy="956223"/>
            </a:xfrm>
            <a:custGeom>
              <a:avLst/>
              <a:gdLst/>
              <a:ahLst/>
              <a:cxnLst/>
              <a:rect r="r" b="b" t="t" l="l"/>
              <a:pathLst>
                <a:path h="956223" w="6467935">
                  <a:moveTo>
                    <a:pt x="0" y="0"/>
                  </a:moveTo>
                  <a:lnTo>
                    <a:pt x="6467935" y="0"/>
                  </a:lnTo>
                  <a:lnTo>
                    <a:pt x="6467935" y="956223"/>
                  </a:lnTo>
                  <a:lnTo>
                    <a:pt x="0" y="956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96388" y="292314"/>
              <a:ext cx="2675740" cy="769275"/>
            </a:xfrm>
            <a:custGeom>
              <a:avLst/>
              <a:gdLst/>
              <a:ahLst/>
              <a:cxnLst/>
              <a:rect r="r" b="b" t="t" l="l"/>
              <a:pathLst>
                <a:path h="769275" w="2675740">
                  <a:moveTo>
                    <a:pt x="0" y="0"/>
                  </a:moveTo>
                  <a:lnTo>
                    <a:pt x="2675740" y="0"/>
                  </a:lnTo>
                  <a:lnTo>
                    <a:pt x="2675740" y="769275"/>
                  </a:lnTo>
                  <a:lnTo>
                    <a:pt x="0" y="769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087613" y="4174358"/>
              <a:ext cx="6566873" cy="1019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70"/>
                </a:lnSpc>
              </a:pPr>
              <a:r>
                <a:rPr lang="en-US" sz="1975">
                  <a:solidFill>
                    <a:srgbClr val="FFFFFF"/>
                  </a:solidFill>
                  <a:ea typeface="Arimo Bold"/>
                </a:rPr>
                <a:t>서비스 기능</a:t>
              </a:r>
            </a:p>
            <a:p>
              <a:pPr algn="l">
                <a:lnSpc>
                  <a:spcPts val="3160"/>
                </a:lnSpc>
              </a:pPr>
              <a:r>
                <a:rPr lang="en-US" sz="2633">
                  <a:solidFill>
                    <a:srgbClr val="FFFFFF"/>
                  </a:solidFill>
                  <a:latin typeface="Arimo Bold"/>
                  <a:ea typeface="Arimo Bold"/>
                </a:rPr>
                <a:t>함께 하는 오늘, 더 나은 미래를 위해</a:t>
              </a:r>
            </a:p>
          </p:txBody>
        </p:sp>
      </p:grp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1997536" y="1919637"/>
          <a:ext cx="14292928" cy="1314450"/>
        </p:xfrm>
        <a:graphic>
          <a:graphicData uri="http://schemas.openxmlformats.org/drawingml/2006/table">
            <a:tbl>
              <a:tblPr/>
              <a:tblGrid>
                <a:gridCol w="2117899"/>
                <a:gridCol w="9271910"/>
                <a:gridCol w="1945711"/>
                <a:gridCol w="957407"/>
              </a:tblGrid>
              <a:tr h="6378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프로젝트 명 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676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설명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메인페이지(상단)   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ea typeface="Arimo"/>
                        </a:rPr>
                        <a:t>페이지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</a:tbl>
          </a:graphicData>
        </a:graphic>
      </p:graphicFrame>
      <p:grpSp>
        <p:nvGrpSpPr>
          <p:cNvPr name="Group 15" id="15"/>
          <p:cNvGrpSpPr/>
          <p:nvPr/>
        </p:nvGrpSpPr>
        <p:grpSpPr>
          <a:xfrm rot="0">
            <a:off x="3321167" y="7488564"/>
            <a:ext cx="1793956" cy="559449"/>
            <a:chOff x="0" y="0"/>
            <a:chExt cx="2391942" cy="7459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91918" cy="745998"/>
            </a:xfrm>
            <a:custGeom>
              <a:avLst/>
              <a:gdLst/>
              <a:ahLst/>
              <a:cxnLst/>
              <a:rect r="r" b="b" t="t" l="l"/>
              <a:pathLst>
                <a:path h="745998" w="2391918">
                  <a:moveTo>
                    <a:pt x="0" y="124333"/>
                  </a:moveTo>
                  <a:cubicBezTo>
                    <a:pt x="0" y="55626"/>
                    <a:pt x="55626" y="0"/>
                    <a:pt x="124333" y="0"/>
                  </a:cubicBezTo>
                  <a:lnTo>
                    <a:pt x="2267585" y="0"/>
                  </a:lnTo>
                  <a:cubicBezTo>
                    <a:pt x="2336292" y="0"/>
                    <a:pt x="2391918" y="55626"/>
                    <a:pt x="2391918" y="124333"/>
                  </a:cubicBezTo>
                  <a:lnTo>
                    <a:pt x="2391918" y="621665"/>
                  </a:lnTo>
                  <a:cubicBezTo>
                    <a:pt x="2391918" y="690372"/>
                    <a:pt x="2336292" y="745998"/>
                    <a:pt x="2267585" y="745998"/>
                  </a:cubicBezTo>
                  <a:lnTo>
                    <a:pt x="124333" y="745998"/>
                  </a:lnTo>
                  <a:cubicBezTo>
                    <a:pt x="55626" y="745871"/>
                    <a:pt x="0" y="690245"/>
                    <a:pt x="0" y="621665"/>
                  </a:cubicBez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391942" cy="764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0"/>
                </a:lnSpc>
              </a:pPr>
              <a:r>
                <a:rPr lang="en-US" sz="1650">
                  <a:solidFill>
                    <a:srgbClr val="000000"/>
                  </a:solidFill>
                  <a:ea typeface="Arimo Bold"/>
                </a:rPr>
                <a:t>서비스 바로가기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95571" y="1028700"/>
            <a:ext cx="384552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화면 설계서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475807" y="3191225"/>
            <a:ext cx="554196" cy="515349"/>
            <a:chOff x="0" y="0"/>
            <a:chExt cx="738928" cy="6871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1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558690" y="3448899"/>
            <a:ext cx="554196" cy="515349"/>
            <a:chOff x="0" y="0"/>
            <a:chExt cx="738928" cy="6871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203138" y="5546771"/>
            <a:ext cx="554196" cy="515349"/>
            <a:chOff x="0" y="0"/>
            <a:chExt cx="738928" cy="6871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757334" y="7230889"/>
            <a:ext cx="554196" cy="515349"/>
            <a:chOff x="0" y="0"/>
            <a:chExt cx="738928" cy="68713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5571" y="1028700"/>
            <a:ext cx="391331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화면 설계서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997536" y="1919637"/>
          <a:ext cx="14292928" cy="1314450"/>
        </p:xfrm>
        <a:graphic>
          <a:graphicData uri="http://schemas.openxmlformats.org/drawingml/2006/table">
            <a:tbl>
              <a:tblPr/>
              <a:tblGrid>
                <a:gridCol w="2117899"/>
                <a:gridCol w="9271910"/>
                <a:gridCol w="1945711"/>
                <a:gridCol w="957407"/>
              </a:tblGrid>
              <a:tr h="6378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프로젝트 명 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676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설명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메인페이지(중단)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ea typeface="Arimo"/>
                        </a:rPr>
                        <a:t>페이지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752905" y="3300613"/>
            <a:ext cx="9900633" cy="6586599"/>
            <a:chOff x="0" y="0"/>
            <a:chExt cx="13200844" cy="878213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3200844" cy="8782131"/>
              <a:chOff x="0" y="0"/>
              <a:chExt cx="15037400" cy="100039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15012036" cy="9978517"/>
              </a:xfrm>
              <a:custGeom>
                <a:avLst/>
                <a:gdLst/>
                <a:ahLst/>
                <a:cxnLst/>
                <a:rect r="r" b="b" t="t" l="l"/>
                <a:pathLst>
                  <a:path h="9978517" w="15012036">
                    <a:moveTo>
                      <a:pt x="0" y="0"/>
                    </a:moveTo>
                    <a:lnTo>
                      <a:pt x="15012036" y="0"/>
                    </a:lnTo>
                    <a:lnTo>
                      <a:pt x="15012036" y="9978517"/>
                    </a:lnTo>
                    <a:lnTo>
                      <a:pt x="0" y="99785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037436" cy="10003917"/>
              </a:xfrm>
              <a:custGeom>
                <a:avLst/>
                <a:gdLst/>
                <a:ahLst/>
                <a:cxnLst/>
                <a:rect r="r" b="b" t="t" l="l"/>
                <a:pathLst>
                  <a:path h="10003917" w="15037436">
                    <a:moveTo>
                      <a:pt x="12700" y="0"/>
                    </a:moveTo>
                    <a:lnTo>
                      <a:pt x="15024736" y="0"/>
                    </a:lnTo>
                    <a:cubicBezTo>
                      <a:pt x="15031721" y="0"/>
                      <a:pt x="15037436" y="5715"/>
                      <a:pt x="15037436" y="12700"/>
                    </a:cubicBezTo>
                    <a:lnTo>
                      <a:pt x="15037436" y="9991217"/>
                    </a:lnTo>
                    <a:cubicBezTo>
                      <a:pt x="15037436" y="9998202"/>
                      <a:pt x="15031721" y="10003917"/>
                      <a:pt x="15024736" y="10003917"/>
                    </a:cubicBezTo>
                    <a:lnTo>
                      <a:pt x="12700" y="10003917"/>
                    </a:lnTo>
                    <a:cubicBezTo>
                      <a:pt x="5715" y="10003917"/>
                      <a:pt x="0" y="9998202"/>
                      <a:pt x="0" y="9991217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9991217"/>
                    </a:lnTo>
                    <a:lnTo>
                      <a:pt x="12700" y="9991217"/>
                    </a:lnTo>
                    <a:lnTo>
                      <a:pt x="12700" y="9978517"/>
                    </a:lnTo>
                    <a:lnTo>
                      <a:pt x="15024736" y="9978517"/>
                    </a:lnTo>
                    <a:lnTo>
                      <a:pt x="15024736" y="9991217"/>
                    </a:lnTo>
                    <a:lnTo>
                      <a:pt x="15012036" y="9991217"/>
                    </a:lnTo>
                    <a:lnTo>
                      <a:pt x="15012036" y="12700"/>
                    </a:lnTo>
                    <a:lnTo>
                      <a:pt x="15024736" y="12700"/>
                    </a:lnTo>
                    <a:lnTo>
                      <a:pt x="1502473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74092" y="395601"/>
              <a:ext cx="2675740" cy="769275"/>
            </a:xfrm>
            <a:custGeom>
              <a:avLst/>
              <a:gdLst/>
              <a:ahLst/>
              <a:cxnLst/>
              <a:rect r="r" b="b" t="t" l="l"/>
              <a:pathLst>
                <a:path h="769275" w="2675740">
                  <a:moveTo>
                    <a:pt x="0" y="0"/>
                  </a:moveTo>
                  <a:lnTo>
                    <a:pt x="2675740" y="0"/>
                  </a:lnTo>
                  <a:lnTo>
                    <a:pt x="2675740" y="769276"/>
                  </a:lnTo>
                  <a:lnTo>
                    <a:pt x="0" y="769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2277500"/>
              <a:ext cx="13178544" cy="6109030"/>
              <a:chOff x="0" y="0"/>
              <a:chExt cx="15011998" cy="695894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012036" cy="6958965"/>
              </a:xfrm>
              <a:custGeom>
                <a:avLst/>
                <a:gdLst/>
                <a:ahLst/>
                <a:cxnLst/>
                <a:rect r="r" b="b" t="t" l="l"/>
                <a:pathLst>
                  <a:path h="6958965" w="15012036">
                    <a:moveTo>
                      <a:pt x="0" y="0"/>
                    </a:moveTo>
                    <a:lnTo>
                      <a:pt x="15012036" y="0"/>
                    </a:lnTo>
                    <a:lnTo>
                      <a:pt x="15012036" y="6958965"/>
                    </a:lnTo>
                    <a:lnTo>
                      <a:pt x="0" y="6958965"/>
                    </a:lnTo>
                    <a:close/>
                  </a:path>
                </a:pathLst>
              </a:custGeom>
              <a:solidFill>
                <a:srgbClr val="CFDBF0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831448" y="4813278"/>
              <a:ext cx="5191629" cy="2966646"/>
            </a:xfrm>
            <a:custGeom>
              <a:avLst/>
              <a:gdLst/>
              <a:ahLst/>
              <a:cxnLst/>
              <a:rect r="r" b="b" t="t" l="l"/>
              <a:pathLst>
                <a:path h="2966646" w="5191629">
                  <a:moveTo>
                    <a:pt x="0" y="0"/>
                  </a:moveTo>
                  <a:lnTo>
                    <a:pt x="5191629" y="0"/>
                  </a:lnTo>
                  <a:lnTo>
                    <a:pt x="5191629" y="2966646"/>
                  </a:lnTo>
                  <a:lnTo>
                    <a:pt x="0" y="2966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11187" y="2749046"/>
              <a:ext cx="6560326" cy="2470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</a:rPr>
                <a:t>NOTICE</a:t>
              </a:r>
            </a:p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  <a:ea typeface="Arial Bold"/>
                </a:rPr>
                <a:t>어르신들을 위한 정보와 지식을 공유하는 장소, 정보 게시판입니다!</a:t>
              </a:r>
            </a:p>
            <a:p>
              <a:pPr algn="l">
                <a:lnSpc>
                  <a:spcPts val="1264"/>
                </a:lnSpc>
              </a:pPr>
              <a:r>
                <a:rPr lang="en-US" sz="1053">
                  <a:solidFill>
                    <a:srgbClr val="000000"/>
                  </a:solidFill>
                  <a:latin typeface="Arial"/>
                  <a:ea typeface="Arial"/>
                </a:rPr>
                <a:t>노년기의 건강과 행복을 더 잘 관리할 수 있는 다양한 정보를 찾을 수 있습니다. 여러분의 경험과 지식을 공유하고, 다른 이들과 소통하며, 노인들을 위한 더 나은 미래를 고민하는 곳입니다. 함께 건강하고 풍요로운 노년을 위한 정보를 나눠보세요!"</a:t>
              </a:r>
            </a:p>
            <a:p>
              <a:pPr algn="l">
                <a:lnSpc>
                  <a:spcPts val="1264"/>
                </a:lnSpc>
              </a:pP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6356680" y="4880632"/>
              <a:ext cx="6697429" cy="2831938"/>
            </a:xfrm>
            <a:custGeom>
              <a:avLst/>
              <a:gdLst/>
              <a:ahLst/>
              <a:cxnLst/>
              <a:rect r="r" b="b" t="t" l="l"/>
              <a:pathLst>
                <a:path h="2831938" w="6697429">
                  <a:moveTo>
                    <a:pt x="0" y="0"/>
                  </a:moveTo>
                  <a:lnTo>
                    <a:pt x="6697430" y="0"/>
                  </a:lnTo>
                  <a:lnTo>
                    <a:pt x="6697430" y="2831938"/>
                  </a:lnTo>
                  <a:lnTo>
                    <a:pt x="0" y="2831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58874" y="2749046"/>
              <a:ext cx="5538253" cy="1984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</a:rPr>
                <a:t>ABOUT US</a:t>
              </a:r>
            </a:p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</a:rPr>
                <a:t>Desired Of Lifetime</a:t>
              </a:r>
            </a:p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  <a:ea typeface="Arial Bold"/>
                </a:rPr>
                <a:t>DLT는 어르신들의 수명을 예측하고 복지 정책을 제공 받을 수 있도록 도와드리고 있습니다.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7150722" y="395601"/>
              <a:ext cx="5677989" cy="839437"/>
            </a:xfrm>
            <a:custGeom>
              <a:avLst/>
              <a:gdLst/>
              <a:ahLst/>
              <a:cxnLst/>
              <a:rect r="r" b="b" t="t" l="l"/>
              <a:pathLst>
                <a:path h="839437" w="5677989">
                  <a:moveTo>
                    <a:pt x="0" y="0"/>
                  </a:moveTo>
                  <a:lnTo>
                    <a:pt x="5677989" y="0"/>
                  </a:lnTo>
                  <a:lnTo>
                    <a:pt x="5677989" y="839437"/>
                  </a:lnTo>
                  <a:lnTo>
                    <a:pt x="0" y="83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12191407" y="3292679"/>
          <a:ext cx="4319372" cy="6608820"/>
        </p:xfrm>
        <a:graphic>
          <a:graphicData uri="http://schemas.openxmlformats.org/drawingml/2006/table">
            <a:tbl>
              <a:tblPr/>
              <a:tblGrid>
                <a:gridCol w="854036"/>
                <a:gridCol w="3465336"/>
              </a:tblGrid>
              <a:tr h="6322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화면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메인 페이지(중단)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262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</a:tr>
              <a:tr h="16305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커뮤니티 글</a:t>
                      </a: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의 일부를 가져와서 보여준 뒤 해당 게시글을 누르면 이동하도록 설정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20" id="20"/>
          <p:cNvGrpSpPr/>
          <p:nvPr/>
        </p:nvGrpSpPr>
        <p:grpSpPr>
          <a:xfrm rot="0">
            <a:off x="6287533" y="6733082"/>
            <a:ext cx="554196" cy="515349"/>
            <a:chOff x="0" y="0"/>
            <a:chExt cx="738928" cy="6871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5571" y="1028700"/>
            <a:ext cx="3777736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화면 설계서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997536" y="1919637"/>
          <a:ext cx="14292928" cy="1314450"/>
        </p:xfrm>
        <a:graphic>
          <a:graphicData uri="http://schemas.openxmlformats.org/drawingml/2006/table">
            <a:tbl>
              <a:tblPr/>
              <a:tblGrid>
                <a:gridCol w="2117899"/>
                <a:gridCol w="9271910"/>
                <a:gridCol w="1945711"/>
                <a:gridCol w="957407"/>
              </a:tblGrid>
              <a:tr h="6378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프로젝트 명 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설명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메인페이지(하단)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ea typeface="Arimo"/>
                        </a:rPr>
                        <a:t>페이지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752905" y="3300613"/>
            <a:ext cx="9900633" cy="6586599"/>
            <a:chOff x="0" y="0"/>
            <a:chExt cx="13200844" cy="878213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3200844" cy="8782131"/>
              <a:chOff x="0" y="0"/>
              <a:chExt cx="15037400" cy="100039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15012036" cy="9978517"/>
              </a:xfrm>
              <a:custGeom>
                <a:avLst/>
                <a:gdLst/>
                <a:ahLst/>
                <a:cxnLst/>
                <a:rect r="r" b="b" t="t" l="l"/>
                <a:pathLst>
                  <a:path h="9978517" w="15012036">
                    <a:moveTo>
                      <a:pt x="0" y="0"/>
                    </a:moveTo>
                    <a:lnTo>
                      <a:pt x="15012036" y="0"/>
                    </a:lnTo>
                    <a:lnTo>
                      <a:pt x="15012036" y="9978517"/>
                    </a:lnTo>
                    <a:lnTo>
                      <a:pt x="0" y="99785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037436" cy="10003917"/>
              </a:xfrm>
              <a:custGeom>
                <a:avLst/>
                <a:gdLst/>
                <a:ahLst/>
                <a:cxnLst/>
                <a:rect r="r" b="b" t="t" l="l"/>
                <a:pathLst>
                  <a:path h="10003917" w="15037436">
                    <a:moveTo>
                      <a:pt x="12700" y="0"/>
                    </a:moveTo>
                    <a:lnTo>
                      <a:pt x="15024736" y="0"/>
                    </a:lnTo>
                    <a:cubicBezTo>
                      <a:pt x="15031721" y="0"/>
                      <a:pt x="15037436" y="5715"/>
                      <a:pt x="15037436" y="12700"/>
                    </a:cubicBezTo>
                    <a:lnTo>
                      <a:pt x="15037436" y="9991217"/>
                    </a:lnTo>
                    <a:cubicBezTo>
                      <a:pt x="15037436" y="9998202"/>
                      <a:pt x="15031721" y="10003917"/>
                      <a:pt x="15024736" y="10003917"/>
                    </a:cubicBezTo>
                    <a:lnTo>
                      <a:pt x="12700" y="10003917"/>
                    </a:lnTo>
                    <a:cubicBezTo>
                      <a:pt x="5715" y="10003917"/>
                      <a:pt x="0" y="9998202"/>
                      <a:pt x="0" y="9991217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9991217"/>
                    </a:lnTo>
                    <a:lnTo>
                      <a:pt x="12700" y="9991217"/>
                    </a:lnTo>
                    <a:lnTo>
                      <a:pt x="12700" y="9978517"/>
                    </a:lnTo>
                    <a:lnTo>
                      <a:pt x="15024736" y="9978517"/>
                    </a:lnTo>
                    <a:lnTo>
                      <a:pt x="15024736" y="9991217"/>
                    </a:lnTo>
                    <a:lnTo>
                      <a:pt x="15012036" y="9991217"/>
                    </a:lnTo>
                    <a:lnTo>
                      <a:pt x="15012036" y="12700"/>
                    </a:lnTo>
                    <a:lnTo>
                      <a:pt x="15024736" y="12700"/>
                    </a:lnTo>
                    <a:lnTo>
                      <a:pt x="1502473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74092" y="395601"/>
              <a:ext cx="2675740" cy="769275"/>
            </a:xfrm>
            <a:custGeom>
              <a:avLst/>
              <a:gdLst/>
              <a:ahLst/>
              <a:cxnLst/>
              <a:rect r="r" b="b" t="t" l="l"/>
              <a:pathLst>
                <a:path h="769275" w="2675740">
                  <a:moveTo>
                    <a:pt x="0" y="0"/>
                  </a:moveTo>
                  <a:lnTo>
                    <a:pt x="2675740" y="0"/>
                  </a:lnTo>
                  <a:lnTo>
                    <a:pt x="2675740" y="769276"/>
                  </a:lnTo>
                  <a:lnTo>
                    <a:pt x="0" y="769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0" y="2277500"/>
              <a:ext cx="13178544" cy="6109030"/>
              <a:chOff x="0" y="0"/>
              <a:chExt cx="15011998" cy="695894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012036" cy="6958965"/>
              </a:xfrm>
              <a:custGeom>
                <a:avLst/>
                <a:gdLst/>
                <a:ahLst/>
                <a:cxnLst/>
                <a:rect r="r" b="b" t="t" l="l"/>
                <a:pathLst>
                  <a:path h="6958965" w="15012036">
                    <a:moveTo>
                      <a:pt x="0" y="0"/>
                    </a:moveTo>
                    <a:lnTo>
                      <a:pt x="15012036" y="0"/>
                    </a:lnTo>
                    <a:lnTo>
                      <a:pt x="15012036" y="6958965"/>
                    </a:lnTo>
                    <a:lnTo>
                      <a:pt x="0" y="6958965"/>
                    </a:lnTo>
                    <a:close/>
                  </a:path>
                </a:pathLst>
              </a:custGeom>
              <a:solidFill>
                <a:srgbClr val="CFDBF0"/>
              </a:solidFill>
            </p:spPr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831448" y="4813278"/>
              <a:ext cx="5191629" cy="2966646"/>
            </a:xfrm>
            <a:custGeom>
              <a:avLst/>
              <a:gdLst/>
              <a:ahLst/>
              <a:cxnLst/>
              <a:rect r="r" b="b" t="t" l="l"/>
              <a:pathLst>
                <a:path h="2966646" w="5191629">
                  <a:moveTo>
                    <a:pt x="0" y="0"/>
                  </a:moveTo>
                  <a:lnTo>
                    <a:pt x="5191629" y="0"/>
                  </a:lnTo>
                  <a:lnTo>
                    <a:pt x="5191629" y="2966646"/>
                  </a:lnTo>
                  <a:lnTo>
                    <a:pt x="0" y="2966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6511187" y="2749046"/>
              <a:ext cx="6560326" cy="2470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</a:rPr>
                <a:t>NOTICE</a:t>
              </a:r>
            </a:p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  <a:ea typeface="Arial Bold"/>
                </a:rPr>
                <a:t>어르신들을 위한 정보와 지식을 공유하는 장소, 정보 게시판입니다!</a:t>
              </a:r>
            </a:p>
            <a:p>
              <a:pPr algn="l">
                <a:lnSpc>
                  <a:spcPts val="1264"/>
                </a:lnSpc>
              </a:pPr>
              <a:r>
                <a:rPr lang="en-US" sz="1053">
                  <a:solidFill>
                    <a:srgbClr val="000000"/>
                  </a:solidFill>
                  <a:latin typeface="Arial"/>
                  <a:ea typeface="Arial"/>
                </a:rPr>
                <a:t>노년기의 건강과 행복을 더 잘 관리할 수 있는 다양한 정보를 찾을 수 있습니다. 여러분의 경험과 지식을 공유하고, 다른 이들과 소통하며, 노인들을 위한 더 나은 미래를 고민하는 곳입니다. 함께 건강하고 풍요로운 노년을 위한 정보를 나눠보세요!"</a:t>
              </a:r>
            </a:p>
            <a:p>
              <a:pPr algn="l">
                <a:lnSpc>
                  <a:spcPts val="1264"/>
                </a:lnSpc>
              </a:pP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6356680" y="4880632"/>
              <a:ext cx="6697429" cy="2831938"/>
            </a:xfrm>
            <a:custGeom>
              <a:avLst/>
              <a:gdLst/>
              <a:ahLst/>
              <a:cxnLst/>
              <a:rect r="r" b="b" t="t" l="l"/>
              <a:pathLst>
                <a:path h="2831938" w="6697429">
                  <a:moveTo>
                    <a:pt x="0" y="0"/>
                  </a:moveTo>
                  <a:lnTo>
                    <a:pt x="6697430" y="0"/>
                  </a:lnTo>
                  <a:lnTo>
                    <a:pt x="6697430" y="2831938"/>
                  </a:lnTo>
                  <a:lnTo>
                    <a:pt x="0" y="2831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758874" y="2749046"/>
              <a:ext cx="5538253" cy="1984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</a:rPr>
                <a:t>ABOUT US</a:t>
              </a:r>
            </a:p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</a:rPr>
                <a:t>Desired Of Lifetime</a:t>
              </a:r>
            </a:p>
            <a:p>
              <a:pPr algn="l">
                <a:lnSpc>
                  <a:spcPts val="2212"/>
                </a:lnSpc>
              </a:pPr>
              <a:r>
                <a:rPr lang="en-US" sz="1843">
                  <a:solidFill>
                    <a:srgbClr val="000000"/>
                  </a:solidFill>
                  <a:latin typeface="Arial Bold"/>
                  <a:ea typeface="Arial Bold"/>
                </a:rPr>
                <a:t>DLT는 어르신들의 수명을 예측하고 복지 정책을 제공 받을 수 있도록 도와드리고 있습니다.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7150722" y="395601"/>
              <a:ext cx="5677989" cy="839437"/>
            </a:xfrm>
            <a:custGeom>
              <a:avLst/>
              <a:gdLst/>
              <a:ahLst/>
              <a:cxnLst/>
              <a:rect r="r" b="b" t="t" l="l"/>
              <a:pathLst>
                <a:path h="839437" w="5677989">
                  <a:moveTo>
                    <a:pt x="0" y="0"/>
                  </a:moveTo>
                  <a:lnTo>
                    <a:pt x="5677989" y="0"/>
                  </a:lnTo>
                  <a:lnTo>
                    <a:pt x="5677989" y="839437"/>
                  </a:lnTo>
                  <a:lnTo>
                    <a:pt x="0" y="83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761258" y="3300613"/>
            <a:ext cx="9888082" cy="6578249"/>
            <a:chOff x="0" y="0"/>
            <a:chExt cx="15037400" cy="100039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5012036" cy="9978517"/>
            </a:xfrm>
            <a:custGeom>
              <a:avLst/>
              <a:gdLst/>
              <a:ahLst/>
              <a:cxnLst/>
              <a:rect r="r" b="b" t="t" l="l"/>
              <a:pathLst>
                <a:path h="9978517" w="15012036">
                  <a:moveTo>
                    <a:pt x="0" y="0"/>
                  </a:moveTo>
                  <a:lnTo>
                    <a:pt x="15012036" y="0"/>
                  </a:lnTo>
                  <a:lnTo>
                    <a:pt x="15012036" y="9978517"/>
                  </a:lnTo>
                  <a:lnTo>
                    <a:pt x="0" y="997851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037436" cy="10003917"/>
            </a:xfrm>
            <a:custGeom>
              <a:avLst/>
              <a:gdLst/>
              <a:ahLst/>
              <a:cxnLst/>
              <a:rect r="r" b="b" t="t" l="l"/>
              <a:pathLst>
                <a:path h="10003917" w="15037436">
                  <a:moveTo>
                    <a:pt x="12700" y="0"/>
                  </a:moveTo>
                  <a:lnTo>
                    <a:pt x="15024736" y="0"/>
                  </a:lnTo>
                  <a:cubicBezTo>
                    <a:pt x="15031721" y="0"/>
                    <a:pt x="15037436" y="5715"/>
                    <a:pt x="15037436" y="12700"/>
                  </a:cubicBezTo>
                  <a:lnTo>
                    <a:pt x="15037436" y="9991217"/>
                  </a:lnTo>
                  <a:cubicBezTo>
                    <a:pt x="15037436" y="9998202"/>
                    <a:pt x="15031721" y="10003917"/>
                    <a:pt x="15024736" y="10003917"/>
                  </a:cubicBezTo>
                  <a:lnTo>
                    <a:pt x="12700" y="10003917"/>
                  </a:lnTo>
                  <a:cubicBezTo>
                    <a:pt x="5715" y="10003917"/>
                    <a:pt x="0" y="9998202"/>
                    <a:pt x="0" y="9991217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9991217"/>
                  </a:lnTo>
                  <a:lnTo>
                    <a:pt x="12700" y="9991217"/>
                  </a:lnTo>
                  <a:lnTo>
                    <a:pt x="12700" y="9978517"/>
                  </a:lnTo>
                  <a:lnTo>
                    <a:pt x="15024736" y="9978517"/>
                  </a:lnTo>
                  <a:lnTo>
                    <a:pt x="15024736" y="9991217"/>
                  </a:lnTo>
                  <a:lnTo>
                    <a:pt x="15012036" y="9991217"/>
                  </a:lnTo>
                  <a:lnTo>
                    <a:pt x="15012036" y="12700"/>
                  </a:lnTo>
                  <a:lnTo>
                    <a:pt x="15024736" y="12700"/>
                  </a:lnTo>
                  <a:lnTo>
                    <a:pt x="15024736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52905" y="8372089"/>
            <a:ext cx="9874924" cy="1515123"/>
            <a:chOff x="0" y="0"/>
            <a:chExt cx="15017390" cy="230413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25400" y="25400"/>
              <a:ext cx="14966569" cy="2253361"/>
            </a:xfrm>
            <a:custGeom>
              <a:avLst/>
              <a:gdLst/>
              <a:ahLst/>
              <a:cxnLst/>
              <a:rect r="r" b="b" t="t" l="l"/>
              <a:pathLst>
                <a:path h="2253361" w="14966569">
                  <a:moveTo>
                    <a:pt x="0" y="0"/>
                  </a:moveTo>
                  <a:lnTo>
                    <a:pt x="14966569" y="0"/>
                  </a:lnTo>
                  <a:lnTo>
                    <a:pt x="14966569" y="2253361"/>
                  </a:lnTo>
                  <a:lnTo>
                    <a:pt x="0" y="2253361"/>
                  </a:lnTo>
                  <a:close/>
                </a:path>
              </a:pathLst>
            </a:custGeom>
            <a:solidFill>
              <a:srgbClr val="1C3664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017369" cy="2304161"/>
            </a:xfrm>
            <a:custGeom>
              <a:avLst/>
              <a:gdLst/>
              <a:ahLst/>
              <a:cxnLst/>
              <a:rect r="r" b="b" t="t" l="l"/>
              <a:pathLst>
                <a:path h="2304161" w="15017369">
                  <a:moveTo>
                    <a:pt x="25400" y="0"/>
                  </a:moveTo>
                  <a:lnTo>
                    <a:pt x="14991969" y="0"/>
                  </a:lnTo>
                  <a:cubicBezTo>
                    <a:pt x="15005938" y="0"/>
                    <a:pt x="15017369" y="11430"/>
                    <a:pt x="15017369" y="25400"/>
                  </a:cubicBezTo>
                  <a:lnTo>
                    <a:pt x="15017369" y="2278761"/>
                  </a:lnTo>
                  <a:cubicBezTo>
                    <a:pt x="15017369" y="2292731"/>
                    <a:pt x="15005938" y="2304161"/>
                    <a:pt x="14991969" y="2304161"/>
                  </a:cubicBezTo>
                  <a:lnTo>
                    <a:pt x="25400" y="2304161"/>
                  </a:lnTo>
                  <a:cubicBezTo>
                    <a:pt x="11430" y="2304161"/>
                    <a:pt x="0" y="2292731"/>
                    <a:pt x="0" y="2278761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2278761"/>
                  </a:lnTo>
                  <a:lnTo>
                    <a:pt x="25400" y="2278761"/>
                  </a:lnTo>
                  <a:lnTo>
                    <a:pt x="25400" y="2253361"/>
                  </a:lnTo>
                  <a:lnTo>
                    <a:pt x="14991969" y="2253361"/>
                  </a:lnTo>
                  <a:lnTo>
                    <a:pt x="14991969" y="2278761"/>
                  </a:lnTo>
                  <a:lnTo>
                    <a:pt x="14966569" y="2278761"/>
                  </a:lnTo>
                  <a:lnTo>
                    <a:pt x="14966569" y="25400"/>
                  </a:lnTo>
                  <a:lnTo>
                    <a:pt x="14991969" y="25400"/>
                  </a:lnTo>
                  <a:lnTo>
                    <a:pt x="14991969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41719C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8528079" y="8817419"/>
            <a:ext cx="2197919" cy="79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2"/>
              </a:lnSpc>
            </a:pPr>
            <a:r>
              <a:rPr lang="en-US" sz="1052">
                <a:solidFill>
                  <a:srgbClr val="FFFFFF"/>
                </a:solidFill>
                <a:latin typeface="Arial Bold"/>
              </a:rPr>
              <a:t>Working Hours</a:t>
            </a:r>
          </a:p>
          <a:p>
            <a:pPr algn="l">
              <a:lnSpc>
                <a:spcPts val="1262"/>
              </a:lnSpc>
            </a:pPr>
            <a:r>
              <a:rPr lang="en-US" sz="1052">
                <a:solidFill>
                  <a:srgbClr val="FFFFFF"/>
                </a:solidFill>
                <a:latin typeface="Arial"/>
              </a:rPr>
              <a:t>Monday - Friday</a:t>
            </a:r>
          </a:p>
          <a:p>
            <a:pPr algn="l">
              <a:lnSpc>
                <a:spcPts val="1262"/>
              </a:lnSpc>
            </a:pPr>
            <a:r>
              <a:rPr lang="en-US" sz="1052">
                <a:solidFill>
                  <a:srgbClr val="FFFFFF"/>
                </a:solidFill>
                <a:latin typeface="Arial Bold"/>
              </a:rPr>
              <a:t>09:00 am - 06:00 pm</a:t>
            </a:r>
          </a:p>
          <a:p>
            <a:pPr algn="l">
              <a:lnSpc>
                <a:spcPts val="1262"/>
              </a:lnSpc>
            </a:pPr>
            <a:r>
              <a:rPr lang="en-US" sz="1052">
                <a:solidFill>
                  <a:srgbClr val="FFFFFF"/>
                </a:solidFill>
                <a:latin typeface="Arial"/>
              </a:rPr>
              <a:t>Saturday/Sunday</a:t>
            </a:r>
          </a:p>
          <a:p>
            <a:pPr algn="l">
              <a:lnSpc>
                <a:spcPts val="1262"/>
              </a:lnSpc>
            </a:pPr>
            <a:r>
              <a:rPr lang="en-US" sz="1052">
                <a:solidFill>
                  <a:srgbClr val="FFFFFF"/>
                </a:solidFill>
                <a:latin typeface="Arial Bold"/>
              </a:rPr>
              <a:t>Closed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067770" y="8817419"/>
            <a:ext cx="2197919" cy="79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2"/>
              </a:lnSpc>
            </a:pPr>
            <a:r>
              <a:rPr lang="en-US" sz="1052">
                <a:solidFill>
                  <a:srgbClr val="FFFFFF"/>
                </a:solidFill>
                <a:latin typeface="Arial Bold"/>
              </a:rPr>
              <a:t>Our Office</a:t>
            </a:r>
          </a:p>
          <a:p>
            <a:pPr algn="l">
              <a:lnSpc>
                <a:spcPts val="1262"/>
              </a:lnSpc>
            </a:pPr>
            <a:r>
              <a:rPr lang="en-US" sz="1052">
                <a:solidFill>
                  <a:srgbClr val="FFFFFF"/>
                </a:solidFill>
                <a:ea typeface="Arial"/>
              </a:rPr>
              <a:t>서울시 서대문구 이대역 바로앞</a:t>
            </a:r>
          </a:p>
          <a:p>
            <a:pPr algn="l">
              <a:lnSpc>
                <a:spcPts val="1262"/>
              </a:lnSpc>
            </a:pPr>
            <a:r>
              <a:rPr lang="en-US" sz="1052">
                <a:solidFill>
                  <a:srgbClr val="FFFFFF"/>
                </a:solidFill>
                <a:latin typeface="Arial"/>
              </a:rPr>
              <a:t>+012 3456 7890</a:t>
            </a:r>
          </a:p>
          <a:p>
            <a:pPr algn="l">
              <a:lnSpc>
                <a:spcPts val="1262"/>
              </a:lnSpc>
            </a:pPr>
            <a:r>
              <a:rPr lang="en-US" sz="1052">
                <a:solidFill>
                  <a:srgbClr val="FFFFFF"/>
                </a:solidFill>
                <a:latin typeface="Arial"/>
              </a:rPr>
              <a:t>dbwjdals62@gmail.com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480854" y="4738278"/>
            <a:ext cx="2649075" cy="3185483"/>
            <a:chOff x="0" y="0"/>
            <a:chExt cx="3532100" cy="424731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22270" y="22270"/>
              <a:ext cx="3487526" cy="4202824"/>
            </a:xfrm>
            <a:custGeom>
              <a:avLst/>
              <a:gdLst/>
              <a:ahLst/>
              <a:cxnLst/>
              <a:rect r="r" b="b" t="t" l="l"/>
              <a:pathLst>
                <a:path h="4202824" w="3487526">
                  <a:moveTo>
                    <a:pt x="0" y="582571"/>
                  </a:moveTo>
                  <a:cubicBezTo>
                    <a:pt x="0" y="260776"/>
                    <a:pt x="260219" y="0"/>
                    <a:pt x="581235" y="0"/>
                  </a:cubicBezTo>
                  <a:lnTo>
                    <a:pt x="2906289" y="0"/>
                  </a:lnTo>
                  <a:cubicBezTo>
                    <a:pt x="3227305" y="0"/>
                    <a:pt x="3487525" y="260776"/>
                    <a:pt x="3487525" y="582571"/>
                  </a:cubicBezTo>
                  <a:lnTo>
                    <a:pt x="3487525" y="3620251"/>
                  </a:lnTo>
                  <a:cubicBezTo>
                    <a:pt x="3487525" y="3941936"/>
                    <a:pt x="3227305" y="4202824"/>
                    <a:pt x="2906289" y="4202824"/>
                  </a:cubicBezTo>
                  <a:lnTo>
                    <a:pt x="581235" y="4202824"/>
                  </a:lnTo>
                  <a:cubicBezTo>
                    <a:pt x="260219" y="4202824"/>
                    <a:pt x="0" y="3941935"/>
                    <a:pt x="0" y="362025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532065" cy="4247371"/>
            </a:xfrm>
            <a:custGeom>
              <a:avLst/>
              <a:gdLst/>
              <a:ahLst/>
              <a:cxnLst/>
              <a:rect r="r" b="b" t="t" l="l"/>
              <a:pathLst>
                <a:path h="4247371" w="3532065">
                  <a:moveTo>
                    <a:pt x="0" y="604841"/>
                  </a:moveTo>
                  <a:cubicBezTo>
                    <a:pt x="0" y="270798"/>
                    <a:pt x="270130" y="0"/>
                    <a:pt x="603505" y="0"/>
                  </a:cubicBezTo>
                  <a:lnTo>
                    <a:pt x="2928559" y="0"/>
                  </a:lnTo>
                  <a:lnTo>
                    <a:pt x="2928559" y="22270"/>
                  </a:lnTo>
                  <a:lnTo>
                    <a:pt x="2928559" y="0"/>
                  </a:lnTo>
                  <a:lnTo>
                    <a:pt x="2928559" y="22270"/>
                  </a:lnTo>
                  <a:lnTo>
                    <a:pt x="2928559" y="0"/>
                  </a:lnTo>
                  <a:cubicBezTo>
                    <a:pt x="3261935" y="0"/>
                    <a:pt x="3532065" y="270798"/>
                    <a:pt x="3532065" y="604841"/>
                  </a:cubicBezTo>
                  <a:lnTo>
                    <a:pt x="3532065" y="3642521"/>
                  </a:lnTo>
                  <a:lnTo>
                    <a:pt x="3509795" y="3642521"/>
                  </a:lnTo>
                  <a:lnTo>
                    <a:pt x="3532065" y="3642521"/>
                  </a:lnTo>
                  <a:cubicBezTo>
                    <a:pt x="3532065" y="3976454"/>
                    <a:pt x="3261935" y="4247371"/>
                    <a:pt x="2928559" y="4247371"/>
                  </a:cubicBezTo>
                  <a:lnTo>
                    <a:pt x="2928559" y="4225094"/>
                  </a:lnTo>
                  <a:lnTo>
                    <a:pt x="2928559" y="4247371"/>
                  </a:lnTo>
                  <a:lnTo>
                    <a:pt x="603505" y="4247371"/>
                  </a:lnTo>
                  <a:lnTo>
                    <a:pt x="603505" y="4225094"/>
                  </a:lnTo>
                  <a:lnTo>
                    <a:pt x="603505" y="4247371"/>
                  </a:lnTo>
                  <a:cubicBezTo>
                    <a:pt x="270130" y="4247371"/>
                    <a:pt x="0" y="3976454"/>
                    <a:pt x="0" y="3642521"/>
                  </a:cubicBezTo>
                  <a:lnTo>
                    <a:pt x="0" y="604841"/>
                  </a:lnTo>
                  <a:lnTo>
                    <a:pt x="22270" y="604841"/>
                  </a:lnTo>
                  <a:lnTo>
                    <a:pt x="0" y="604841"/>
                  </a:lnTo>
                  <a:moveTo>
                    <a:pt x="44539" y="604841"/>
                  </a:moveTo>
                  <a:lnTo>
                    <a:pt x="44539" y="3642521"/>
                  </a:lnTo>
                  <a:lnTo>
                    <a:pt x="22270" y="3642521"/>
                  </a:lnTo>
                  <a:lnTo>
                    <a:pt x="44539" y="3642521"/>
                  </a:lnTo>
                  <a:cubicBezTo>
                    <a:pt x="44539" y="3951957"/>
                    <a:pt x="294849" y="4202824"/>
                    <a:pt x="603505" y="4202824"/>
                  </a:cubicBezTo>
                  <a:lnTo>
                    <a:pt x="2928559" y="4202824"/>
                  </a:lnTo>
                  <a:cubicBezTo>
                    <a:pt x="3237216" y="4202824"/>
                    <a:pt x="3487525" y="3952068"/>
                    <a:pt x="3487525" y="3642521"/>
                  </a:cubicBezTo>
                  <a:lnTo>
                    <a:pt x="3487525" y="604841"/>
                  </a:lnTo>
                  <a:lnTo>
                    <a:pt x="3509795" y="604841"/>
                  </a:lnTo>
                  <a:lnTo>
                    <a:pt x="3487525" y="604841"/>
                  </a:lnTo>
                  <a:cubicBezTo>
                    <a:pt x="3487525" y="295294"/>
                    <a:pt x="3237216" y="44539"/>
                    <a:pt x="2928559" y="44539"/>
                  </a:cubicBezTo>
                  <a:lnTo>
                    <a:pt x="603505" y="44539"/>
                  </a:lnTo>
                  <a:lnTo>
                    <a:pt x="603505" y="22270"/>
                  </a:lnTo>
                  <a:lnTo>
                    <a:pt x="603505" y="44539"/>
                  </a:lnTo>
                  <a:cubicBezTo>
                    <a:pt x="294849" y="44539"/>
                    <a:pt x="44539" y="295294"/>
                    <a:pt x="44539" y="6048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"/>
              <a:ext cx="3532100" cy="4256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ea typeface="Arimo"/>
                </a:rPr>
                <a:t>지역별 통계 확인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555606" y="4718666"/>
            <a:ext cx="2664740" cy="3205096"/>
            <a:chOff x="0" y="0"/>
            <a:chExt cx="3552987" cy="427346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22270" y="22270"/>
              <a:ext cx="3508459" cy="4228991"/>
            </a:xfrm>
            <a:custGeom>
              <a:avLst/>
              <a:gdLst/>
              <a:ahLst/>
              <a:cxnLst/>
              <a:rect r="r" b="b" t="t" l="l"/>
              <a:pathLst>
                <a:path h="4228991" w="3508459">
                  <a:moveTo>
                    <a:pt x="0" y="586023"/>
                  </a:moveTo>
                  <a:cubicBezTo>
                    <a:pt x="0" y="262335"/>
                    <a:pt x="261778" y="0"/>
                    <a:pt x="584798" y="0"/>
                  </a:cubicBezTo>
                  <a:lnTo>
                    <a:pt x="2923660" y="0"/>
                  </a:lnTo>
                  <a:cubicBezTo>
                    <a:pt x="3246568" y="0"/>
                    <a:pt x="3508458" y="262335"/>
                    <a:pt x="3508458" y="586023"/>
                  </a:cubicBezTo>
                  <a:lnTo>
                    <a:pt x="3508458" y="3642967"/>
                  </a:lnTo>
                  <a:cubicBezTo>
                    <a:pt x="3508458" y="3966655"/>
                    <a:pt x="3246680" y="4228990"/>
                    <a:pt x="2923660" y="4228990"/>
                  </a:cubicBezTo>
                  <a:lnTo>
                    <a:pt x="584798" y="4228990"/>
                  </a:lnTo>
                  <a:cubicBezTo>
                    <a:pt x="261890" y="4228990"/>
                    <a:pt x="0" y="3966655"/>
                    <a:pt x="0" y="364296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552999" cy="4273540"/>
            </a:xfrm>
            <a:custGeom>
              <a:avLst/>
              <a:gdLst/>
              <a:ahLst/>
              <a:cxnLst/>
              <a:rect r="r" b="b" t="t" l="l"/>
              <a:pathLst>
                <a:path h="4273540" w="3552999">
                  <a:moveTo>
                    <a:pt x="0" y="608293"/>
                  </a:moveTo>
                  <a:cubicBezTo>
                    <a:pt x="0" y="272357"/>
                    <a:pt x="271689" y="0"/>
                    <a:pt x="607068" y="0"/>
                  </a:cubicBezTo>
                  <a:lnTo>
                    <a:pt x="2945930" y="0"/>
                  </a:lnTo>
                  <a:lnTo>
                    <a:pt x="2945930" y="22270"/>
                  </a:lnTo>
                  <a:lnTo>
                    <a:pt x="2945930" y="0"/>
                  </a:lnTo>
                  <a:lnTo>
                    <a:pt x="2945930" y="22270"/>
                  </a:lnTo>
                  <a:lnTo>
                    <a:pt x="2945930" y="0"/>
                  </a:lnTo>
                  <a:cubicBezTo>
                    <a:pt x="3281198" y="0"/>
                    <a:pt x="3552999" y="272357"/>
                    <a:pt x="3552999" y="608293"/>
                  </a:cubicBezTo>
                  <a:lnTo>
                    <a:pt x="3552999" y="3665237"/>
                  </a:lnTo>
                  <a:lnTo>
                    <a:pt x="3530728" y="3665237"/>
                  </a:lnTo>
                  <a:lnTo>
                    <a:pt x="3552999" y="3665237"/>
                  </a:lnTo>
                  <a:cubicBezTo>
                    <a:pt x="3552999" y="4001173"/>
                    <a:pt x="3281309" y="4273540"/>
                    <a:pt x="2945930" y="4273540"/>
                  </a:cubicBezTo>
                  <a:lnTo>
                    <a:pt x="2945930" y="4251260"/>
                  </a:lnTo>
                  <a:lnTo>
                    <a:pt x="2945930" y="4273540"/>
                  </a:lnTo>
                  <a:lnTo>
                    <a:pt x="607068" y="4273540"/>
                  </a:lnTo>
                  <a:lnTo>
                    <a:pt x="607068" y="4251260"/>
                  </a:lnTo>
                  <a:lnTo>
                    <a:pt x="607068" y="4273540"/>
                  </a:lnTo>
                  <a:cubicBezTo>
                    <a:pt x="271689" y="4273419"/>
                    <a:pt x="0" y="4001062"/>
                    <a:pt x="0" y="3665237"/>
                  </a:cubicBezTo>
                  <a:lnTo>
                    <a:pt x="0" y="608293"/>
                  </a:lnTo>
                  <a:lnTo>
                    <a:pt x="22270" y="608293"/>
                  </a:lnTo>
                  <a:lnTo>
                    <a:pt x="0" y="608293"/>
                  </a:lnTo>
                  <a:moveTo>
                    <a:pt x="44539" y="608293"/>
                  </a:moveTo>
                  <a:lnTo>
                    <a:pt x="44539" y="3665237"/>
                  </a:lnTo>
                  <a:lnTo>
                    <a:pt x="22270" y="3665237"/>
                  </a:lnTo>
                  <a:lnTo>
                    <a:pt x="44539" y="3665237"/>
                  </a:lnTo>
                  <a:cubicBezTo>
                    <a:pt x="44539" y="3976677"/>
                    <a:pt x="296408" y="4228991"/>
                    <a:pt x="607068" y="4228991"/>
                  </a:cubicBezTo>
                  <a:lnTo>
                    <a:pt x="2945930" y="4228991"/>
                  </a:lnTo>
                  <a:cubicBezTo>
                    <a:pt x="3256590" y="4228991"/>
                    <a:pt x="3508459" y="3976677"/>
                    <a:pt x="3508459" y="3665237"/>
                  </a:cubicBezTo>
                  <a:lnTo>
                    <a:pt x="3508459" y="608293"/>
                  </a:lnTo>
                  <a:lnTo>
                    <a:pt x="3530728" y="608293"/>
                  </a:lnTo>
                  <a:lnTo>
                    <a:pt x="3508459" y="608293"/>
                  </a:lnTo>
                  <a:cubicBezTo>
                    <a:pt x="3508459" y="296853"/>
                    <a:pt x="3256590" y="44539"/>
                    <a:pt x="2945930" y="44539"/>
                  </a:cubicBezTo>
                  <a:lnTo>
                    <a:pt x="607068" y="44539"/>
                  </a:lnTo>
                  <a:lnTo>
                    <a:pt x="607068" y="22270"/>
                  </a:lnTo>
                  <a:lnTo>
                    <a:pt x="607068" y="44539"/>
                  </a:lnTo>
                  <a:cubicBezTo>
                    <a:pt x="296408" y="44539"/>
                    <a:pt x="44539" y="296853"/>
                    <a:pt x="44539" y="60829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3552987" cy="4282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ea typeface="Arimo"/>
                </a:rPr>
                <a:t>기대 수명 예측 서비스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589946" y="4743645"/>
            <a:ext cx="2634789" cy="3180116"/>
            <a:chOff x="0" y="0"/>
            <a:chExt cx="3513052" cy="424015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22270" y="22270"/>
              <a:ext cx="3468485" cy="4195586"/>
            </a:xfrm>
            <a:custGeom>
              <a:avLst/>
              <a:gdLst/>
              <a:ahLst/>
              <a:cxnLst/>
              <a:rect r="r" b="b" t="t" l="l"/>
              <a:pathLst>
                <a:path h="4195586" w="3468485">
                  <a:moveTo>
                    <a:pt x="0" y="579342"/>
                  </a:moveTo>
                  <a:cubicBezTo>
                    <a:pt x="0" y="259440"/>
                    <a:pt x="258772" y="0"/>
                    <a:pt x="578117" y="0"/>
                  </a:cubicBezTo>
                  <a:lnTo>
                    <a:pt x="2890366" y="0"/>
                  </a:lnTo>
                  <a:cubicBezTo>
                    <a:pt x="3209601" y="0"/>
                    <a:pt x="3468484" y="259440"/>
                    <a:pt x="3468484" y="579342"/>
                  </a:cubicBezTo>
                  <a:lnTo>
                    <a:pt x="3468484" y="3616243"/>
                  </a:lnTo>
                  <a:cubicBezTo>
                    <a:pt x="3468484" y="3936257"/>
                    <a:pt x="3209712" y="4195586"/>
                    <a:pt x="2890366" y="4195586"/>
                  </a:cubicBezTo>
                  <a:lnTo>
                    <a:pt x="578117" y="4195586"/>
                  </a:lnTo>
                  <a:cubicBezTo>
                    <a:pt x="258772" y="4195586"/>
                    <a:pt x="0" y="3936257"/>
                    <a:pt x="0" y="361624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513024" cy="4240125"/>
            </a:xfrm>
            <a:custGeom>
              <a:avLst/>
              <a:gdLst/>
              <a:ahLst/>
              <a:cxnLst/>
              <a:rect r="r" b="b" t="t" l="l"/>
              <a:pathLst>
                <a:path h="4240125" w="3513024">
                  <a:moveTo>
                    <a:pt x="0" y="601612"/>
                  </a:moveTo>
                  <a:cubicBezTo>
                    <a:pt x="0" y="269462"/>
                    <a:pt x="268794" y="0"/>
                    <a:pt x="600387" y="0"/>
                  </a:cubicBezTo>
                  <a:lnTo>
                    <a:pt x="2912636" y="0"/>
                  </a:lnTo>
                  <a:lnTo>
                    <a:pt x="2912636" y="22270"/>
                  </a:lnTo>
                  <a:lnTo>
                    <a:pt x="2912636" y="0"/>
                  </a:lnTo>
                  <a:lnTo>
                    <a:pt x="2912636" y="22270"/>
                  </a:lnTo>
                  <a:lnTo>
                    <a:pt x="2912636" y="0"/>
                  </a:lnTo>
                  <a:cubicBezTo>
                    <a:pt x="3244230" y="0"/>
                    <a:pt x="3513024" y="269462"/>
                    <a:pt x="3513024" y="601612"/>
                  </a:cubicBezTo>
                  <a:lnTo>
                    <a:pt x="3513024" y="3638513"/>
                  </a:lnTo>
                  <a:lnTo>
                    <a:pt x="3490754" y="3638513"/>
                  </a:lnTo>
                  <a:lnTo>
                    <a:pt x="3513024" y="3638513"/>
                  </a:lnTo>
                  <a:cubicBezTo>
                    <a:pt x="3513024" y="3970775"/>
                    <a:pt x="3244230" y="4240125"/>
                    <a:pt x="2912636" y="4240125"/>
                  </a:cubicBezTo>
                  <a:lnTo>
                    <a:pt x="2912636" y="4217856"/>
                  </a:lnTo>
                  <a:lnTo>
                    <a:pt x="2912636" y="4240125"/>
                  </a:lnTo>
                  <a:lnTo>
                    <a:pt x="600387" y="4240125"/>
                  </a:lnTo>
                  <a:lnTo>
                    <a:pt x="600387" y="4217856"/>
                  </a:lnTo>
                  <a:lnTo>
                    <a:pt x="600387" y="4240125"/>
                  </a:lnTo>
                  <a:cubicBezTo>
                    <a:pt x="268794" y="4240125"/>
                    <a:pt x="0" y="3970775"/>
                    <a:pt x="0" y="3638513"/>
                  </a:cubicBezTo>
                  <a:lnTo>
                    <a:pt x="0" y="601612"/>
                  </a:lnTo>
                  <a:lnTo>
                    <a:pt x="22270" y="601612"/>
                  </a:lnTo>
                  <a:lnTo>
                    <a:pt x="0" y="601612"/>
                  </a:lnTo>
                  <a:moveTo>
                    <a:pt x="44539" y="601612"/>
                  </a:moveTo>
                  <a:lnTo>
                    <a:pt x="44539" y="3638513"/>
                  </a:lnTo>
                  <a:lnTo>
                    <a:pt x="22270" y="3638513"/>
                  </a:lnTo>
                  <a:lnTo>
                    <a:pt x="44539" y="3638513"/>
                  </a:lnTo>
                  <a:cubicBezTo>
                    <a:pt x="44539" y="3946279"/>
                    <a:pt x="293402" y="4195586"/>
                    <a:pt x="600387" y="4195586"/>
                  </a:cubicBezTo>
                  <a:lnTo>
                    <a:pt x="2912636" y="4195586"/>
                  </a:lnTo>
                  <a:cubicBezTo>
                    <a:pt x="3219511" y="4195586"/>
                    <a:pt x="3468485" y="3946167"/>
                    <a:pt x="3468485" y="3638513"/>
                  </a:cubicBezTo>
                  <a:lnTo>
                    <a:pt x="3468485" y="601612"/>
                  </a:lnTo>
                  <a:lnTo>
                    <a:pt x="3490754" y="601612"/>
                  </a:lnTo>
                  <a:lnTo>
                    <a:pt x="3468485" y="601612"/>
                  </a:lnTo>
                  <a:cubicBezTo>
                    <a:pt x="3468485" y="293958"/>
                    <a:pt x="3219622" y="44539"/>
                    <a:pt x="2912636" y="44539"/>
                  </a:cubicBezTo>
                  <a:lnTo>
                    <a:pt x="600387" y="44539"/>
                  </a:lnTo>
                  <a:lnTo>
                    <a:pt x="600387" y="22270"/>
                  </a:lnTo>
                  <a:lnTo>
                    <a:pt x="600387" y="44539"/>
                  </a:lnTo>
                  <a:cubicBezTo>
                    <a:pt x="293402" y="44539"/>
                    <a:pt x="44539" y="293958"/>
                    <a:pt x="44539" y="60161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"/>
              <a:ext cx="3513052" cy="42496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</a:p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ea typeface="Arimo"/>
                </a:rPr>
                <a:t>정책 보기 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3244133" y="7418685"/>
            <a:ext cx="1122519" cy="380533"/>
            <a:chOff x="0" y="0"/>
            <a:chExt cx="1496692" cy="50737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22270" y="22270"/>
              <a:ext cx="1452198" cy="462873"/>
            </a:xfrm>
            <a:custGeom>
              <a:avLst/>
              <a:gdLst/>
              <a:ahLst/>
              <a:cxnLst/>
              <a:rect r="r" b="b" t="t" l="l"/>
              <a:pathLst>
                <a:path h="462873" w="1452198">
                  <a:moveTo>
                    <a:pt x="0" y="77164"/>
                  </a:moveTo>
                  <a:cubicBezTo>
                    <a:pt x="0" y="34517"/>
                    <a:pt x="36744" y="0"/>
                    <a:pt x="82063" y="0"/>
                  </a:cubicBezTo>
                  <a:lnTo>
                    <a:pt x="1370135" y="0"/>
                  </a:lnTo>
                  <a:cubicBezTo>
                    <a:pt x="1415453" y="0"/>
                    <a:pt x="1452198" y="34517"/>
                    <a:pt x="1452198" y="77164"/>
                  </a:cubicBezTo>
                  <a:lnTo>
                    <a:pt x="1452198" y="385708"/>
                  </a:lnTo>
                  <a:cubicBezTo>
                    <a:pt x="1452198" y="428355"/>
                    <a:pt x="1415453" y="462872"/>
                    <a:pt x="1370135" y="462872"/>
                  </a:cubicBezTo>
                  <a:lnTo>
                    <a:pt x="82063" y="462872"/>
                  </a:lnTo>
                  <a:cubicBezTo>
                    <a:pt x="36744" y="462872"/>
                    <a:pt x="0" y="428355"/>
                    <a:pt x="0" y="385708"/>
                  </a:cubicBezTo>
                  <a:close/>
                </a:path>
              </a:pathLst>
            </a:custGeom>
            <a:solidFill>
              <a:srgbClr val="767171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496744" cy="507417"/>
            </a:xfrm>
            <a:custGeom>
              <a:avLst/>
              <a:gdLst/>
              <a:ahLst/>
              <a:cxnLst/>
              <a:rect r="r" b="b" t="t" l="l"/>
              <a:pathLst>
                <a:path h="507417" w="1496744">
                  <a:moveTo>
                    <a:pt x="0" y="99434"/>
                  </a:moveTo>
                  <a:cubicBezTo>
                    <a:pt x="0" y="43203"/>
                    <a:pt x="47991" y="0"/>
                    <a:pt x="104333" y="0"/>
                  </a:cubicBezTo>
                  <a:lnTo>
                    <a:pt x="1392405" y="0"/>
                  </a:lnTo>
                  <a:lnTo>
                    <a:pt x="1392405" y="22270"/>
                  </a:lnTo>
                  <a:lnTo>
                    <a:pt x="1392405" y="0"/>
                  </a:lnTo>
                  <a:cubicBezTo>
                    <a:pt x="1448747" y="0"/>
                    <a:pt x="1496744" y="43203"/>
                    <a:pt x="1496744" y="99434"/>
                  </a:cubicBezTo>
                  <a:lnTo>
                    <a:pt x="1474468" y="99434"/>
                  </a:lnTo>
                  <a:lnTo>
                    <a:pt x="1496744" y="99434"/>
                  </a:lnTo>
                  <a:lnTo>
                    <a:pt x="1496744" y="407978"/>
                  </a:lnTo>
                  <a:lnTo>
                    <a:pt x="1474468" y="407978"/>
                  </a:lnTo>
                  <a:lnTo>
                    <a:pt x="1496744" y="407978"/>
                  </a:lnTo>
                  <a:cubicBezTo>
                    <a:pt x="1496744" y="464209"/>
                    <a:pt x="1448747" y="507417"/>
                    <a:pt x="1392405" y="507417"/>
                  </a:cubicBezTo>
                  <a:lnTo>
                    <a:pt x="1392405" y="485142"/>
                  </a:lnTo>
                  <a:lnTo>
                    <a:pt x="1392405" y="507417"/>
                  </a:lnTo>
                  <a:lnTo>
                    <a:pt x="104333" y="507417"/>
                  </a:lnTo>
                  <a:lnTo>
                    <a:pt x="104333" y="485142"/>
                  </a:lnTo>
                  <a:lnTo>
                    <a:pt x="104333" y="507417"/>
                  </a:lnTo>
                  <a:cubicBezTo>
                    <a:pt x="47991" y="507417"/>
                    <a:pt x="0" y="464098"/>
                    <a:pt x="0" y="407978"/>
                  </a:cubicBezTo>
                  <a:lnTo>
                    <a:pt x="0" y="99434"/>
                  </a:lnTo>
                  <a:lnTo>
                    <a:pt x="22270" y="99434"/>
                  </a:lnTo>
                  <a:lnTo>
                    <a:pt x="0" y="99434"/>
                  </a:lnTo>
                  <a:moveTo>
                    <a:pt x="44539" y="99434"/>
                  </a:moveTo>
                  <a:lnTo>
                    <a:pt x="44539" y="407978"/>
                  </a:lnTo>
                  <a:lnTo>
                    <a:pt x="22270" y="407978"/>
                  </a:lnTo>
                  <a:lnTo>
                    <a:pt x="44539" y="407978"/>
                  </a:lnTo>
                  <a:cubicBezTo>
                    <a:pt x="44539" y="437040"/>
                    <a:pt x="70038" y="462873"/>
                    <a:pt x="104333" y="462873"/>
                  </a:cubicBezTo>
                  <a:lnTo>
                    <a:pt x="1392405" y="462873"/>
                  </a:lnTo>
                  <a:cubicBezTo>
                    <a:pt x="1426700" y="462873"/>
                    <a:pt x="1452198" y="437040"/>
                    <a:pt x="1452198" y="407978"/>
                  </a:cubicBezTo>
                  <a:lnTo>
                    <a:pt x="1452198" y="99434"/>
                  </a:lnTo>
                  <a:cubicBezTo>
                    <a:pt x="1452198" y="70372"/>
                    <a:pt x="1426700" y="44539"/>
                    <a:pt x="1392405" y="44539"/>
                  </a:cubicBezTo>
                  <a:lnTo>
                    <a:pt x="104333" y="44539"/>
                  </a:lnTo>
                  <a:lnTo>
                    <a:pt x="104333" y="22270"/>
                  </a:lnTo>
                  <a:lnTo>
                    <a:pt x="104333" y="44539"/>
                  </a:lnTo>
                  <a:cubicBezTo>
                    <a:pt x="70038" y="44539"/>
                    <a:pt x="44539" y="70372"/>
                    <a:pt x="44539" y="99434"/>
                  </a:cubicBez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1496692" cy="526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80"/>
                </a:lnSpc>
              </a:pPr>
              <a:r>
                <a:rPr lang="en-US" sz="900">
                  <a:solidFill>
                    <a:srgbClr val="FFFFFF"/>
                  </a:solidFill>
                  <a:ea typeface="Arial"/>
                </a:rPr>
                <a:t>자세히 알아보기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298678" y="7413942"/>
            <a:ext cx="1122519" cy="380533"/>
            <a:chOff x="0" y="0"/>
            <a:chExt cx="1496692" cy="50737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22270" y="22270"/>
              <a:ext cx="1452198" cy="462873"/>
            </a:xfrm>
            <a:custGeom>
              <a:avLst/>
              <a:gdLst/>
              <a:ahLst/>
              <a:cxnLst/>
              <a:rect r="r" b="b" t="t" l="l"/>
              <a:pathLst>
                <a:path h="462873" w="1452198">
                  <a:moveTo>
                    <a:pt x="0" y="77164"/>
                  </a:moveTo>
                  <a:cubicBezTo>
                    <a:pt x="0" y="34517"/>
                    <a:pt x="36744" y="0"/>
                    <a:pt x="82063" y="0"/>
                  </a:cubicBezTo>
                  <a:lnTo>
                    <a:pt x="1370135" y="0"/>
                  </a:lnTo>
                  <a:cubicBezTo>
                    <a:pt x="1415453" y="0"/>
                    <a:pt x="1452198" y="34517"/>
                    <a:pt x="1452198" y="77164"/>
                  </a:cubicBezTo>
                  <a:lnTo>
                    <a:pt x="1452198" y="385708"/>
                  </a:lnTo>
                  <a:cubicBezTo>
                    <a:pt x="1452198" y="428355"/>
                    <a:pt x="1415453" y="462872"/>
                    <a:pt x="1370135" y="462872"/>
                  </a:cubicBezTo>
                  <a:lnTo>
                    <a:pt x="82063" y="462872"/>
                  </a:lnTo>
                  <a:cubicBezTo>
                    <a:pt x="36744" y="462872"/>
                    <a:pt x="0" y="428355"/>
                    <a:pt x="0" y="385708"/>
                  </a:cubicBezTo>
                  <a:close/>
                </a:path>
              </a:pathLst>
            </a:custGeom>
            <a:solidFill>
              <a:srgbClr val="767171"/>
            </a:solidFill>
          </p:spPr>
        </p:sp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496744" cy="507417"/>
            </a:xfrm>
            <a:custGeom>
              <a:avLst/>
              <a:gdLst/>
              <a:ahLst/>
              <a:cxnLst/>
              <a:rect r="r" b="b" t="t" l="l"/>
              <a:pathLst>
                <a:path h="507417" w="1496744">
                  <a:moveTo>
                    <a:pt x="0" y="99434"/>
                  </a:moveTo>
                  <a:cubicBezTo>
                    <a:pt x="0" y="43203"/>
                    <a:pt x="47991" y="0"/>
                    <a:pt x="104333" y="0"/>
                  </a:cubicBezTo>
                  <a:lnTo>
                    <a:pt x="1392405" y="0"/>
                  </a:lnTo>
                  <a:lnTo>
                    <a:pt x="1392405" y="22270"/>
                  </a:lnTo>
                  <a:lnTo>
                    <a:pt x="1392405" y="0"/>
                  </a:lnTo>
                  <a:cubicBezTo>
                    <a:pt x="1448747" y="0"/>
                    <a:pt x="1496744" y="43203"/>
                    <a:pt x="1496744" y="99434"/>
                  </a:cubicBezTo>
                  <a:lnTo>
                    <a:pt x="1474468" y="99434"/>
                  </a:lnTo>
                  <a:lnTo>
                    <a:pt x="1496744" y="99434"/>
                  </a:lnTo>
                  <a:lnTo>
                    <a:pt x="1496744" y="407978"/>
                  </a:lnTo>
                  <a:lnTo>
                    <a:pt x="1474468" y="407978"/>
                  </a:lnTo>
                  <a:lnTo>
                    <a:pt x="1496744" y="407978"/>
                  </a:lnTo>
                  <a:cubicBezTo>
                    <a:pt x="1496744" y="464209"/>
                    <a:pt x="1448747" y="507417"/>
                    <a:pt x="1392405" y="507417"/>
                  </a:cubicBezTo>
                  <a:lnTo>
                    <a:pt x="1392405" y="485142"/>
                  </a:lnTo>
                  <a:lnTo>
                    <a:pt x="1392405" y="507417"/>
                  </a:lnTo>
                  <a:lnTo>
                    <a:pt x="104333" y="507417"/>
                  </a:lnTo>
                  <a:lnTo>
                    <a:pt x="104333" y="485142"/>
                  </a:lnTo>
                  <a:lnTo>
                    <a:pt x="104333" y="507417"/>
                  </a:lnTo>
                  <a:cubicBezTo>
                    <a:pt x="47991" y="507417"/>
                    <a:pt x="0" y="464098"/>
                    <a:pt x="0" y="407978"/>
                  </a:cubicBezTo>
                  <a:lnTo>
                    <a:pt x="0" y="99434"/>
                  </a:lnTo>
                  <a:lnTo>
                    <a:pt x="22270" y="99434"/>
                  </a:lnTo>
                  <a:lnTo>
                    <a:pt x="0" y="99434"/>
                  </a:lnTo>
                  <a:moveTo>
                    <a:pt x="44539" y="99434"/>
                  </a:moveTo>
                  <a:lnTo>
                    <a:pt x="44539" y="407978"/>
                  </a:lnTo>
                  <a:lnTo>
                    <a:pt x="22270" y="407978"/>
                  </a:lnTo>
                  <a:lnTo>
                    <a:pt x="44539" y="407978"/>
                  </a:lnTo>
                  <a:cubicBezTo>
                    <a:pt x="44539" y="437040"/>
                    <a:pt x="70038" y="462873"/>
                    <a:pt x="104333" y="462873"/>
                  </a:cubicBezTo>
                  <a:lnTo>
                    <a:pt x="1392405" y="462873"/>
                  </a:lnTo>
                  <a:cubicBezTo>
                    <a:pt x="1426700" y="462873"/>
                    <a:pt x="1452198" y="437040"/>
                    <a:pt x="1452198" y="407978"/>
                  </a:cubicBezTo>
                  <a:lnTo>
                    <a:pt x="1452198" y="99434"/>
                  </a:lnTo>
                  <a:cubicBezTo>
                    <a:pt x="1452198" y="70372"/>
                    <a:pt x="1426700" y="44539"/>
                    <a:pt x="1392405" y="44539"/>
                  </a:cubicBezTo>
                  <a:lnTo>
                    <a:pt x="104333" y="44539"/>
                  </a:lnTo>
                  <a:lnTo>
                    <a:pt x="104333" y="22270"/>
                  </a:lnTo>
                  <a:lnTo>
                    <a:pt x="104333" y="44539"/>
                  </a:lnTo>
                  <a:cubicBezTo>
                    <a:pt x="70038" y="44539"/>
                    <a:pt x="44539" y="70372"/>
                    <a:pt x="44539" y="99434"/>
                  </a:cubicBez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19050"/>
              <a:ext cx="1496692" cy="526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80"/>
                </a:lnSpc>
              </a:pPr>
              <a:r>
                <a:rPr lang="en-US" sz="900">
                  <a:solidFill>
                    <a:srgbClr val="FFFFFF"/>
                  </a:solidFill>
                  <a:ea typeface="Arial"/>
                </a:rPr>
                <a:t>자세히 알아보기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346081" y="7418685"/>
            <a:ext cx="1122519" cy="380533"/>
            <a:chOff x="0" y="0"/>
            <a:chExt cx="1496692" cy="50737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22270" y="22270"/>
              <a:ext cx="1452198" cy="462873"/>
            </a:xfrm>
            <a:custGeom>
              <a:avLst/>
              <a:gdLst/>
              <a:ahLst/>
              <a:cxnLst/>
              <a:rect r="r" b="b" t="t" l="l"/>
              <a:pathLst>
                <a:path h="462873" w="1452198">
                  <a:moveTo>
                    <a:pt x="0" y="77164"/>
                  </a:moveTo>
                  <a:cubicBezTo>
                    <a:pt x="0" y="34517"/>
                    <a:pt x="36744" y="0"/>
                    <a:pt x="82063" y="0"/>
                  </a:cubicBezTo>
                  <a:lnTo>
                    <a:pt x="1370135" y="0"/>
                  </a:lnTo>
                  <a:cubicBezTo>
                    <a:pt x="1415453" y="0"/>
                    <a:pt x="1452198" y="34517"/>
                    <a:pt x="1452198" y="77164"/>
                  </a:cubicBezTo>
                  <a:lnTo>
                    <a:pt x="1452198" y="385708"/>
                  </a:lnTo>
                  <a:cubicBezTo>
                    <a:pt x="1452198" y="428355"/>
                    <a:pt x="1415453" y="462872"/>
                    <a:pt x="1370135" y="462872"/>
                  </a:cubicBezTo>
                  <a:lnTo>
                    <a:pt x="82063" y="462872"/>
                  </a:lnTo>
                  <a:cubicBezTo>
                    <a:pt x="36744" y="462872"/>
                    <a:pt x="0" y="428355"/>
                    <a:pt x="0" y="385708"/>
                  </a:cubicBezTo>
                  <a:close/>
                </a:path>
              </a:pathLst>
            </a:custGeom>
            <a:solidFill>
              <a:srgbClr val="767171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496744" cy="507417"/>
            </a:xfrm>
            <a:custGeom>
              <a:avLst/>
              <a:gdLst/>
              <a:ahLst/>
              <a:cxnLst/>
              <a:rect r="r" b="b" t="t" l="l"/>
              <a:pathLst>
                <a:path h="507417" w="1496744">
                  <a:moveTo>
                    <a:pt x="0" y="99434"/>
                  </a:moveTo>
                  <a:cubicBezTo>
                    <a:pt x="0" y="43203"/>
                    <a:pt x="47991" y="0"/>
                    <a:pt x="104333" y="0"/>
                  </a:cubicBezTo>
                  <a:lnTo>
                    <a:pt x="1392405" y="0"/>
                  </a:lnTo>
                  <a:lnTo>
                    <a:pt x="1392405" y="22270"/>
                  </a:lnTo>
                  <a:lnTo>
                    <a:pt x="1392405" y="0"/>
                  </a:lnTo>
                  <a:cubicBezTo>
                    <a:pt x="1448747" y="0"/>
                    <a:pt x="1496744" y="43203"/>
                    <a:pt x="1496744" y="99434"/>
                  </a:cubicBezTo>
                  <a:lnTo>
                    <a:pt x="1474468" y="99434"/>
                  </a:lnTo>
                  <a:lnTo>
                    <a:pt x="1496744" y="99434"/>
                  </a:lnTo>
                  <a:lnTo>
                    <a:pt x="1496744" y="407978"/>
                  </a:lnTo>
                  <a:lnTo>
                    <a:pt x="1474468" y="407978"/>
                  </a:lnTo>
                  <a:lnTo>
                    <a:pt x="1496744" y="407978"/>
                  </a:lnTo>
                  <a:cubicBezTo>
                    <a:pt x="1496744" y="464209"/>
                    <a:pt x="1448747" y="507417"/>
                    <a:pt x="1392405" y="507417"/>
                  </a:cubicBezTo>
                  <a:lnTo>
                    <a:pt x="1392405" y="485142"/>
                  </a:lnTo>
                  <a:lnTo>
                    <a:pt x="1392405" y="507417"/>
                  </a:lnTo>
                  <a:lnTo>
                    <a:pt x="104333" y="507417"/>
                  </a:lnTo>
                  <a:lnTo>
                    <a:pt x="104333" y="485142"/>
                  </a:lnTo>
                  <a:lnTo>
                    <a:pt x="104333" y="507417"/>
                  </a:lnTo>
                  <a:cubicBezTo>
                    <a:pt x="47991" y="507417"/>
                    <a:pt x="0" y="464098"/>
                    <a:pt x="0" y="407978"/>
                  </a:cubicBezTo>
                  <a:lnTo>
                    <a:pt x="0" y="99434"/>
                  </a:lnTo>
                  <a:lnTo>
                    <a:pt x="22270" y="99434"/>
                  </a:lnTo>
                  <a:lnTo>
                    <a:pt x="0" y="99434"/>
                  </a:lnTo>
                  <a:moveTo>
                    <a:pt x="44539" y="99434"/>
                  </a:moveTo>
                  <a:lnTo>
                    <a:pt x="44539" y="407978"/>
                  </a:lnTo>
                  <a:lnTo>
                    <a:pt x="22270" y="407978"/>
                  </a:lnTo>
                  <a:lnTo>
                    <a:pt x="44539" y="407978"/>
                  </a:lnTo>
                  <a:cubicBezTo>
                    <a:pt x="44539" y="437040"/>
                    <a:pt x="70038" y="462873"/>
                    <a:pt x="104333" y="462873"/>
                  </a:cubicBezTo>
                  <a:lnTo>
                    <a:pt x="1392405" y="462873"/>
                  </a:lnTo>
                  <a:cubicBezTo>
                    <a:pt x="1426700" y="462873"/>
                    <a:pt x="1452198" y="437040"/>
                    <a:pt x="1452198" y="407978"/>
                  </a:cubicBezTo>
                  <a:lnTo>
                    <a:pt x="1452198" y="99434"/>
                  </a:lnTo>
                  <a:cubicBezTo>
                    <a:pt x="1452198" y="70372"/>
                    <a:pt x="1426700" y="44539"/>
                    <a:pt x="1392405" y="44539"/>
                  </a:cubicBezTo>
                  <a:lnTo>
                    <a:pt x="104333" y="44539"/>
                  </a:lnTo>
                  <a:lnTo>
                    <a:pt x="104333" y="22270"/>
                  </a:lnTo>
                  <a:lnTo>
                    <a:pt x="104333" y="44539"/>
                  </a:lnTo>
                  <a:cubicBezTo>
                    <a:pt x="70038" y="44539"/>
                    <a:pt x="44539" y="70372"/>
                    <a:pt x="44539" y="99434"/>
                  </a:cubicBezTo>
                  <a:close/>
                </a:path>
              </a:pathLst>
            </a:custGeom>
            <a:solidFill>
              <a:srgbClr val="41719C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19050"/>
              <a:ext cx="1496692" cy="526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80"/>
                </a:lnSpc>
              </a:pPr>
              <a:r>
                <a:rPr lang="en-US" sz="900">
                  <a:solidFill>
                    <a:srgbClr val="FFFFFF"/>
                  </a:solidFill>
                  <a:ea typeface="Arial"/>
                </a:rPr>
                <a:t>자세히 알아보기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2124727" y="3519570"/>
            <a:ext cx="9100008" cy="3326243"/>
            <a:chOff x="0" y="0"/>
            <a:chExt cx="12133343" cy="443499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2672348" cy="768300"/>
            </a:xfrm>
            <a:custGeom>
              <a:avLst/>
              <a:gdLst/>
              <a:ahLst/>
              <a:cxnLst/>
              <a:rect r="r" b="b" t="t" l="l"/>
              <a:pathLst>
                <a:path h="768300" w="2672348">
                  <a:moveTo>
                    <a:pt x="0" y="0"/>
                  </a:moveTo>
                  <a:lnTo>
                    <a:pt x="2672348" y="0"/>
                  </a:lnTo>
                  <a:lnTo>
                    <a:pt x="2672348" y="768300"/>
                  </a:lnTo>
                  <a:lnTo>
                    <a:pt x="0" y="7683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966694" y="1893490"/>
              <a:ext cx="2390271" cy="2459354"/>
            </a:xfrm>
            <a:custGeom>
              <a:avLst/>
              <a:gdLst/>
              <a:ahLst/>
              <a:cxnLst/>
              <a:rect r="r" b="b" t="t" l="l"/>
              <a:pathLst>
                <a:path h="2459354" w="2390271">
                  <a:moveTo>
                    <a:pt x="0" y="0"/>
                  </a:moveTo>
                  <a:lnTo>
                    <a:pt x="2390271" y="0"/>
                  </a:lnTo>
                  <a:lnTo>
                    <a:pt x="2390271" y="2459354"/>
                  </a:lnTo>
                  <a:lnTo>
                    <a:pt x="0" y="24593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5092140" y="1626236"/>
              <a:ext cx="2508353" cy="2808755"/>
            </a:xfrm>
            <a:custGeom>
              <a:avLst/>
              <a:gdLst/>
              <a:ahLst/>
              <a:cxnLst/>
              <a:rect r="r" b="b" t="t" l="l"/>
              <a:pathLst>
                <a:path h="2808755" w="2508353">
                  <a:moveTo>
                    <a:pt x="0" y="0"/>
                  </a:moveTo>
                  <a:lnTo>
                    <a:pt x="2508352" y="0"/>
                  </a:lnTo>
                  <a:lnTo>
                    <a:pt x="2508352" y="2808755"/>
                  </a:lnTo>
                  <a:lnTo>
                    <a:pt x="0" y="28087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9378395" y="1893490"/>
              <a:ext cx="1996842" cy="2482560"/>
            </a:xfrm>
            <a:custGeom>
              <a:avLst/>
              <a:gdLst/>
              <a:ahLst/>
              <a:cxnLst/>
              <a:rect r="r" b="b" t="t" l="l"/>
              <a:pathLst>
                <a:path h="2482560" w="1996842">
                  <a:moveTo>
                    <a:pt x="0" y="0"/>
                  </a:moveTo>
                  <a:lnTo>
                    <a:pt x="1996841" y="0"/>
                  </a:lnTo>
                  <a:lnTo>
                    <a:pt x="1996841" y="2482560"/>
                  </a:lnTo>
                  <a:lnTo>
                    <a:pt x="0" y="2482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7155140" y="32320"/>
              <a:ext cx="4978203" cy="735980"/>
            </a:xfrm>
            <a:custGeom>
              <a:avLst/>
              <a:gdLst/>
              <a:ahLst/>
              <a:cxnLst/>
              <a:rect r="r" b="b" t="t" l="l"/>
              <a:pathLst>
                <a:path h="735980" w="4978203">
                  <a:moveTo>
                    <a:pt x="0" y="0"/>
                  </a:moveTo>
                  <a:lnTo>
                    <a:pt x="4978203" y="0"/>
                  </a:lnTo>
                  <a:lnTo>
                    <a:pt x="4978203" y="735980"/>
                  </a:lnTo>
                  <a:lnTo>
                    <a:pt x="0" y="73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aphicFrame>
        <p:nvGraphicFramePr>
          <p:cNvPr name="Table 57" id="57"/>
          <p:cNvGraphicFramePr>
            <a:graphicFrameLocks noGrp="true"/>
          </p:cNvGraphicFramePr>
          <p:nvPr/>
        </p:nvGraphicFramePr>
        <p:xfrm>
          <a:off x="12191407" y="3292679"/>
          <a:ext cx="4319372" cy="6608820"/>
        </p:xfrm>
        <a:graphic>
          <a:graphicData uri="http://schemas.openxmlformats.org/drawingml/2006/table">
            <a:tbl>
              <a:tblPr/>
              <a:tblGrid>
                <a:gridCol w="854036"/>
                <a:gridCol w="3465336"/>
              </a:tblGrid>
              <a:tr h="6322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화면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메인 페이지(하단)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262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</a:tr>
              <a:tr h="16305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버튼을 만들어서 각 서비스에 대한 페이지로 이동할 수 있도록 설정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8" id="58"/>
          <p:cNvGrpSpPr/>
          <p:nvPr/>
        </p:nvGrpSpPr>
        <p:grpSpPr>
          <a:xfrm rot="0">
            <a:off x="2480236" y="4485971"/>
            <a:ext cx="554196" cy="515349"/>
            <a:chOff x="0" y="0"/>
            <a:chExt cx="738928" cy="68713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5571" y="1028700"/>
            <a:ext cx="374384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화면 설계서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997536" y="1919637"/>
          <a:ext cx="14292928" cy="1314450"/>
        </p:xfrm>
        <a:graphic>
          <a:graphicData uri="http://schemas.openxmlformats.org/drawingml/2006/table">
            <a:tbl>
              <a:tblPr/>
              <a:tblGrid>
                <a:gridCol w="2117899"/>
                <a:gridCol w="9271910"/>
                <a:gridCol w="1945711"/>
                <a:gridCol w="957407"/>
              </a:tblGrid>
              <a:tr h="6378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프로젝트 명 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676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설명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ea typeface="Arimo Bold"/>
                        </a:rPr>
                        <a:t>지역별 통계 페이지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ea typeface="Arimo"/>
                        </a:rPr>
                        <a:t>페이지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782172" y="3300613"/>
            <a:ext cx="9888082" cy="6578249"/>
            <a:chOff x="0" y="0"/>
            <a:chExt cx="13184109" cy="877099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3184109" cy="8770998"/>
              <a:chOff x="0" y="0"/>
              <a:chExt cx="15037400" cy="10003938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" y="12700"/>
                <a:ext cx="15012036" cy="9978517"/>
              </a:xfrm>
              <a:custGeom>
                <a:avLst/>
                <a:gdLst/>
                <a:ahLst/>
                <a:cxnLst/>
                <a:rect r="r" b="b" t="t" l="l"/>
                <a:pathLst>
                  <a:path h="9978517" w="15012036">
                    <a:moveTo>
                      <a:pt x="0" y="0"/>
                    </a:moveTo>
                    <a:lnTo>
                      <a:pt x="15012036" y="0"/>
                    </a:lnTo>
                    <a:lnTo>
                      <a:pt x="15012036" y="9978517"/>
                    </a:lnTo>
                    <a:lnTo>
                      <a:pt x="0" y="99785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037436" cy="10003917"/>
              </a:xfrm>
              <a:custGeom>
                <a:avLst/>
                <a:gdLst/>
                <a:ahLst/>
                <a:cxnLst/>
                <a:rect r="r" b="b" t="t" l="l"/>
                <a:pathLst>
                  <a:path h="10003917" w="15037436">
                    <a:moveTo>
                      <a:pt x="12700" y="0"/>
                    </a:moveTo>
                    <a:lnTo>
                      <a:pt x="15024736" y="0"/>
                    </a:lnTo>
                    <a:cubicBezTo>
                      <a:pt x="15031721" y="0"/>
                      <a:pt x="15037436" y="5715"/>
                      <a:pt x="15037436" y="12700"/>
                    </a:cubicBezTo>
                    <a:lnTo>
                      <a:pt x="15037436" y="9991217"/>
                    </a:lnTo>
                    <a:cubicBezTo>
                      <a:pt x="15037436" y="9998202"/>
                      <a:pt x="15031721" y="10003917"/>
                      <a:pt x="15024736" y="10003917"/>
                    </a:cubicBezTo>
                    <a:lnTo>
                      <a:pt x="12700" y="10003917"/>
                    </a:lnTo>
                    <a:cubicBezTo>
                      <a:pt x="5715" y="10003917"/>
                      <a:pt x="0" y="9998202"/>
                      <a:pt x="0" y="9991217"/>
                    </a:cubicBezTo>
                    <a:lnTo>
                      <a:pt x="0" y="12700"/>
                    </a:lnTo>
                    <a:cubicBezTo>
                      <a:pt x="0" y="5715"/>
                      <a:pt x="5715" y="0"/>
                      <a:pt x="12700" y="0"/>
                    </a:cubicBezTo>
                    <a:moveTo>
                      <a:pt x="12700" y="25400"/>
                    </a:moveTo>
                    <a:lnTo>
                      <a:pt x="12700" y="12700"/>
                    </a:lnTo>
                    <a:lnTo>
                      <a:pt x="25400" y="12700"/>
                    </a:lnTo>
                    <a:lnTo>
                      <a:pt x="25400" y="9991217"/>
                    </a:lnTo>
                    <a:lnTo>
                      <a:pt x="12700" y="9991217"/>
                    </a:lnTo>
                    <a:lnTo>
                      <a:pt x="12700" y="9978517"/>
                    </a:lnTo>
                    <a:lnTo>
                      <a:pt x="15024736" y="9978517"/>
                    </a:lnTo>
                    <a:lnTo>
                      <a:pt x="15024736" y="9991217"/>
                    </a:lnTo>
                    <a:lnTo>
                      <a:pt x="15012036" y="9991217"/>
                    </a:lnTo>
                    <a:lnTo>
                      <a:pt x="15012036" y="12700"/>
                    </a:lnTo>
                    <a:lnTo>
                      <a:pt x="15024736" y="12700"/>
                    </a:lnTo>
                    <a:lnTo>
                      <a:pt x="15024736" y="25400"/>
                    </a:lnTo>
                    <a:lnTo>
                      <a:pt x="12700" y="25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89671" y="1586493"/>
              <a:ext cx="12204767" cy="6316136"/>
            </a:xfrm>
            <a:custGeom>
              <a:avLst/>
              <a:gdLst/>
              <a:ahLst/>
              <a:cxnLst/>
              <a:rect r="r" b="b" t="t" l="l"/>
              <a:pathLst>
                <a:path h="6316136" w="12204767">
                  <a:moveTo>
                    <a:pt x="0" y="0"/>
                  </a:moveTo>
                  <a:lnTo>
                    <a:pt x="12204767" y="0"/>
                  </a:lnTo>
                  <a:lnTo>
                    <a:pt x="12204767" y="6316136"/>
                  </a:lnTo>
                  <a:lnTo>
                    <a:pt x="0" y="63161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866" r="0" b="-4866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5135900" y="3846678"/>
              <a:ext cx="919125" cy="960772"/>
              <a:chOff x="0" y="0"/>
              <a:chExt cx="1048326" cy="1095828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48385" cy="1095883"/>
              </a:xfrm>
              <a:custGeom>
                <a:avLst/>
                <a:gdLst/>
                <a:ahLst/>
                <a:cxnLst/>
                <a:rect r="r" b="b" t="t" l="l"/>
                <a:pathLst>
                  <a:path h="1095883" w="1048385">
                    <a:moveTo>
                      <a:pt x="0" y="547878"/>
                    </a:moveTo>
                    <a:cubicBezTo>
                      <a:pt x="0" y="246380"/>
                      <a:pt x="233553" y="0"/>
                      <a:pt x="524129" y="0"/>
                    </a:cubicBezTo>
                    <a:lnTo>
                      <a:pt x="524129" y="25400"/>
                    </a:lnTo>
                    <a:lnTo>
                      <a:pt x="524129" y="0"/>
                    </a:lnTo>
                    <a:cubicBezTo>
                      <a:pt x="814705" y="0"/>
                      <a:pt x="1048385" y="246380"/>
                      <a:pt x="1048385" y="547878"/>
                    </a:cubicBezTo>
                    <a:lnTo>
                      <a:pt x="1022985" y="547878"/>
                    </a:lnTo>
                    <a:lnTo>
                      <a:pt x="1048385" y="547878"/>
                    </a:lnTo>
                    <a:cubicBezTo>
                      <a:pt x="1048385" y="849376"/>
                      <a:pt x="814832" y="1095756"/>
                      <a:pt x="524256" y="1095756"/>
                    </a:cubicBezTo>
                    <a:lnTo>
                      <a:pt x="524256" y="1070356"/>
                    </a:lnTo>
                    <a:lnTo>
                      <a:pt x="524256" y="1095756"/>
                    </a:lnTo>
                    <a:cubicBezTo>
                      <a:pt x="233553" y="1095883"/>
                      <a:pt x="0" y="849376"/>
                      <a:pt x="0" y="547878"/>
                    </a:cubicBezTo>
                    <a:lnTo>
                      <a:pt x="25400" y="547878"/>
                    </a:lnTo>
                    <a:lnTo>
                      <a:pt x="50800" y="547878"/>
                    </a:lnTo>
                    <a:lnTo>
                      <a:pt x="25400" y="547878"/>
                    </a:lnTo>
                    <a:lnTo>
                      <a:pt x="0" y="547878"/>
                    </a:lnTo>
                    <a:moveTo>
                      <a:pt x="50800" y="547878"/>
                    </a:moveTo>
                    <a:cubicBezTo>
                      <a:pt x="50800" y="561848"/>
                      <a:pt x="39370" y="573278"/>
                      <a:pt x="25400" y="573278"/>
                    </a:cubicBezTo>
                    <a:cubicBezTo>
                      <a:pt x="11430" y="573278"/>
                      <a:pt x="0" y="561848"/>
                      <a:pt x="0" y="547878"/>
                    </a:cubicBezTo>
                    <a:cubicBezTo>
                      <a:pt x="0" y="533908"/>
                      <a:pt x="11430" y="522478"/>
                      <a:pt x="25400" y="522478"/>
                    </a:cubicBezTo>
                    <a:cubicBezTo>
                      <a:pt x="39370" y="522478"/>
                      <a:pt x="50800" y="533908"/>
                      <a:pt x="50800" y="547878"/>
                    </a:cubicBezTo>
                    <a:cubicBezTo>
                      <a:pt x="50800" y="823595"/>
                      <a:pt x="263779" y="1045083"/>
                      <a:pt x="524129" y="1045083"/>
                    </a:cubicBezTo>
                    <a:cubicBezTo>
                      <a:pt x="784479" y="1045083"/>
                      <a:pt x="997585" y="823595"/>
                      <a:pt x="997585" y="547878"/>
                    </a:cubicBezTo>
                    <a:cubicBezTo>
                      <a:pt x="997585" y="272161"/>
                      <a:pt x="784479" y="50800"/>
                      <a:pt x="524129" y="50800"/>
                    </a:cubicBezTo>
                    <a:lnTo>
                      <a:pt x="524129" y="25400"/>
                    </a:lnTo>
                    <a:lnTo>
                      <a:pt x="524129" y="50800"/>
                    </a:lnTo>
                    <a:cubicBezTo>
                      <a:pt x="263779" y="50800"/>
                      <a:pt x="50800" y="272288"/>
                      <a:pt x="50800" y="547878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4719430" y="5817751"/>
              <a:ext cx="1877007" cy="1537852"/>
              <a:chOff x="0" y="0"/>
              <a:chExt cx="2140858" cy="175402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40966" cy="1754124"/>
              </a:xfrm>
              <a:custGeom>
                <a:avLst/>
                <a:gdLst/>
                <a:ahLst/>
                <a:cxnLst/>
                <a:rect r="r" b="b" t="t" l="l"/>
                <a:pathLst>
                  <a:path h="1754124" w="2140966">
                    <a:moveTo>
                      <a:pt x="0" y="877062"/>
                    </a:moveTo>
                    <a:cubicBezTo>
                      <a:pt x="0" y="387985"/>
                      <a:pt x="484378" y="0"/>
                      <a:pt x="1070483" y="0"/>
                    </a:cubicBezTo>
                    <a:cubicBezTo>
                      <a:pt x="1656588" y="0"/>
                      <a:pt x="2140966" y="387985"/>
                      <a:pt x="2140966" y="877062"/>
                    </a:cubicBezTo>
                    <a:lnTo>
                      <a:pt x="2115566" y="877062"/>
                    </a:lnTo>
                    <a:lnTo>
                      <a:pt x="2140966" y="877062"/>
                    </a:lnTo>
                    <a:cubicBezTo>
                      <a:pt x="2140966" y="1366012"/>
                      <a:pt x="1656588" y="1754124"/>
                      <a:pt x="1070483" y="1754124"/>
                    </a:cubicBezTo>
                    <a:lnTo>
                      <a:pt x="1070483" y="1728724"/>
                    </a:lnTo>
                    <a:lnTo>
                      <a:pt x="1070483" y="1754124"/>
                    </a:lnTo>
                    <a:cubicBezTo>
                      <a:pt x="484378" y="1753997"/>
                      <a:pt x="0" y="1366012"/>
                      <a:pt x="0" y="877062"/>
                    </a:cubicBezTo>
                    <a:lnTo>
                      <a:pt x="25400" y="877062"/>
                    </a:lnTo>
                    <a:lnTo>
                      <a:pt x="50800" y="877062"/>
                    </a:lnTo>
                    <a:lnTo>
                      <a:pt x="25400" y="877062"/>
                    </a:lnTo>
                    <a:lnTo>
                      <a:pt x="0" y="877062"/>
                    </a:lnTo>
                    <a:moveTo>
                      <a:pt x="50800" y="877062"/>
                    </a:moveTo>
                    <a:cubicBezTo>
                      <a:pt x="50800" y="891032"/>
                      <a:pt x="39370" y="902462"/>
                      <a:pt x="25400" y="902462"/>
                    </a:cubicBezTo>
                    <a:cubicBezTo>
                      <a:pt x="11430" y="902462"/>
                      <a:pt x="0" y="891032"/>
                      <a:pt x="0" y="877062"/>
                    </a:cubicBezTo>
                    <a:cubicBezTo>
                      <a:pt x="0" y="863092"/>
                      <a:pt x="11430" y="851662"/>
                      <a:pt x="25400" y="851662"/>
                    </a:cubicBezTo>
                    <a:cubicBezTo>
                      <a:pt x="39370" y="851662"/>
                      <a:pt x="50800" y="863092"/>
                      <a:pt x="50800" y="877062"/>
                    </a:cubicBezTo>
                    <a:cubicBezTo>
                      <a:pt x="50800" y="1328801"/>
                      <a:pt x="502158" y="1703324"/>
                      <a:pt x="1070483" y="1703324"/>
                    </a:cubicBezTo>
                    <a:cubicBezTo>
                      <a:pt x="1638808" y="1703324"/>
                      <a:pt x="2090166" y="1328801"/>
                      <a:pt x="2090166" y="877062"/>
                    </a:cubicBezTo>
                    <a:cubicBezTo>
                      <a:pt x="2090166" y="425323"/>
                      <a:pt x="1638681" y="50800"/>
                      <a:pt x="1070483" y="50800"/>
                    </a:cubicBezTo>
                    <a:lnTo>
                      <a:pt x="1070483" y="25400"/>
                    </a:lnTo>
                    <a:lnTo>
                      <a:pt x="1070483" y="50800"/>
                    </a:lnTo>
                    <a:cubicBezTo>
                      <a:pt x="502158" y="50800"/>
                      <a:pt x="50800" y="425323"/>
                      <a:pt x="50800" y="877062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435070" y="395601"/>
              <a:ext cx="2675740" cy="769275"/>
            </a:xfrm>
            <a:custGeom>
              <a:avLst/>
              <a:gdLst/>
              <a:ahLst/>
              <a:cxnLst/>
              <a:rect r="r" b="b" t="t" l="l"/>
              <a:pathLst>
                <a:path h="769275" w="2675740">
                  <a:moveTo>
                    <a:pt x="0" y="0"/>
                  </a:moveTo>
                  <a:lnTo>
                    <a:pt x="2675740" y="0"/>
                  </a:lnTo>
                  <a:lnTo>
                    <a:pt x="2675740" y="769276"/>
                  </a:lnTo>
                  <a:lnTo>
                    <a:pt x="0" y="7692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111699" y="395601"/>
              <a:ext cx="5677989" cy="839437"/>
            </a:xfrm>
            <a:custGeom>
              <a:avLst/>
              <a:gdLst/>
              <a:ahLst/>
              <a:cxnLst/>
              <a:rect r="r" b="b" t="t" l="l"/>
              <a:pathLst>
                <a:path h="839437" w="5677989">
                  <a:moveTo>
                    <a:pt x="0" y="0"/>
                  </a:moveTo>
                  <a:lnTo>
                    <a:pt x="5677989" y="0"/>
                  </a:lnTo>
                  <a:lnTo>
                    <a:pt x="5677989" y="839437"/>
                  </a:lnTo>
                  <a:lnTo>
                    <a:pt x="0" y="83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5101221" y="5919611"/>
            <a:ext cx="554196" cy="515349"/>
            <a:chOff x="0" y="0"/>
            <a:chExt cx="738928" cy="6871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1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01221" y="7393901"/>
            <a:ext cx="554196" cy="515349"/>
            <a:chOff x="0" y="0"/>
            <a:chExt cx="738928" cy="6871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1</a:t>
              </a:r>
            </a:p>
          </p:txBody>
        </p:sp>
      </p:grpSp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12191407" y="3292679"/>
          <a:ext cx="4319372" cy="6608820"/>
        </p:xfrm>
        <a:graphic>
          <a:graphicData uri="http://schemas.openxmlformats.org/drawingml/2006/table">
            <a:tbl>
              <a:tblPr/>
              <a:tblGrid>
                <a:gridCol w="854036"/>
                <a:gridCol w="3465336"/>
              </a:tblGrid>
              <a:tr h="6322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화면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지역별 통계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262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</a:tr>
              <a:tr h="16305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</a:rPr>
                        <a:t>해당 부분을 색상을 주어 지역을 선택할 수 있게 설정, 지역을 선택하면 지역별 통계 데이터 창로 이동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65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5571" y="1028700"/>
            <a:ext cx="379468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화면 설계서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997536" y="1919637"/>
          <a:ext cx="14292928" cy="1314450"/>
        </p:xfrm>
        <a:graphic>
          <a:graphicData uri="http://schemas.openxmlformats.org/drawingml/2006/table">
            <a:tbl>
              <a:tblPr/>
              <a:tblGrid>
                <a:gridCol w="2117899"/>
                <a:gridCol w="9271910"/>
                <a:gridCol w="1945711"/>
                <a:gridCol w="957407"/>
              </a:tblGrid>
              <a:tr h="6378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프로젝트 명 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676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설명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지역별 통계 -&gt; 질병 정보(상단)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ea typeface="Arimo"/>
                        </a:rPr>
                        <a:t>페이지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1782172" y="3306213"/>
            <a:ext cx="9888082" cy="6572649"/>
            <a:chOff x="0" y="0"/>
            <a:chExt cx="13184109" cy="87635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184144" cy="8763513"/>
            </a:xfrm>
            <a:custGeom>
              <a:avLst/>
              <a:gdLst/>
              <a:ahLst/>
              <a:cxnLst/>
              <a:rect r="r" b="b" t="t" l="l"/>
              <a:pathLst>
                <a:path h="8763513" w="13184144">
                  <a:moveTo>
                    <a:pt x="0" y="0"/>
                  </a:moveTo>
                  <a:lnTo>
                    <a:pt x="13184144" y="0"/>
                  </a:lnTo>
                  <a:lnTo>
                    <a:pt x="13184144" y="8763513"/>
                  </a:lnTo>
                  <a:lnTo>
                    <a:pt x="0" y="87635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3184109" cy="8782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ea typeface="Arimo"/>
                </a:rPr>
                <a:t>ㄴ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068780" y="3436567"/>
            <a:ext cx="9314867" cy="6311941"/>
            <a:chOff x="0" y="0"/>
            <a:chExt cx="14141750" cy="95827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141704" cy="9582785"/>
            </a:xfrm>
            <a:custGeom>
              <a:avLst/>
              <a:gdLst/>
              <a:ahLst/>
              <a:cxnLst/>
              <a:rect r="r" b="b" t="t" l="l"/>
              <a:pathLst>
                <a:path h="9582785" w="14141704">
                  <a:moveTo>
                    <a:pt x="25400" y="0"/>
                  </a:moveTo>
                  <a:lnTo>
                    <a:pt x="14116304" y="0"/>
                  </a:lnTo>
                  <a:cubicBezTo>
                    <a:pt x="14130274" y="0"/>
                    <a:pt x="14141704" y="11430"/>
                    <a:pt x="14141704" y="25400"/>
                  </a:cubicBezTo>
                  <a:lnTo>
                    <a:pt x="14141704" y="9557385"/>
                  </a:lnTo>
                  <a:cubicBezTo>
                    <a:pt x="14141704" y="9571355"/>
                    <a:pt x="14130274" y="9582785"/>
                    <a:pt x="14116304" y="9582785"/>
                  </a:cubicBezTo>
                  <a:lnTo>
                    <a:pt x="25400" y="9582785"/>
                  </a:lnTo>
                  <a:cubicBezTo>
                    <a:pt x="11430" y="9582785"/>
                    <a:pt x="0" y="9571355"/>
                    <a:pt x="0" y="9557385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9557385"/>
                  </a:lnTo>
                  <a:lnTo>
                    <a:pt x="25400" y="9557385"/>
                  </a:lnTo>
                  <a:lnTo>
                    <a:pt x="25400" y="9531985"/>
                  </a:lnTo>
                  <a:lnTo>
                    <a:pt x="14116304" y="9531985"/>
                  </a:lnTo>
                  <a:lnTo>
                    <a:pt x="14116304" y="9557385"/>
                  </a:lnTo>
                  <a:lnTo>
                    <a:pt x="14090904" y="9557385"/>
                  </a:lnTo>
                  <a:lnTo>
                    <a:pt x="14090904" y="25400"/>
                  </a:lnTo>
                  <a:lnTo>
                    <a:pt x="14116304" y="25400"/>
                  </a:lnTo>
                  <a:lnTo>
                    <a:pt x="1411630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2352041" y="3758023"/>
            <a:ext cx="3620466" cy="42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634">
                <a:solidFill>
                  <a:srgbClr val="000000"/>
                </a:solidFill>
                <a:ea typeface="Arimo"/>
              </a:rPr>
              <a:t>질병 정보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068780" y="3436567"/>
            <a:ext cx="9314867" cy="6106797"/>
            <a:chOff x="0" y="0"/>
            <a:chExt cx="12419823" cy="814239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2419823" cy="1488085"/>
              <a:chOff x="0" y="0"/>
              <a:chExt cx="14141750" cy="1694398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141704" cy="1694434"/>
              </a:xfrm>
              <a:custGeom>
                <a:avLst/>
                <a:gdLst/>
                <a:ahLst/>
                <a:cxnLst/>
                <a:rect r="r" b="b" t="t" l="l"/>
                <a:pathLst>
                  <a:path h="1694434" w="14141704">
                    <a:moveTo>
                      <a:pt x="25400" y="0"/>
                    </a:moveTo>
                    <a:lnTo>
                      <a:pt x="14116304" y="0"/>
                    </a:lnTo>
                    <a:cubicBezTo>
                      <a:pt x="14130274" y="0"/>
                      <a:pt x="14141704" y="11430"/>
                      <a:pt x="14141704" y="25400"/>
                    </a:cubicBezTo>
                    <a:lnTo>
                      <a:pt x="14141704" y="1669034"/>
                    </a:lnTo>
                    <a:cubicBezTo>
                      <a:pt x="14141704" y="1683004"/>
                      <a:pt x="14130274" y="1694434"/>
                      <a:pt x="14116304" y="1694434"/>
                    </a:cubicBezTo>
                    <a:lnTo>
                      <a:pt x="25400" y="1694434"/>
                    </a:lnTo>
                    <a:cubicBezTo>
                      <a:pt x="11430" y="1694434"/>
                      <a:pt x="0" y="1683004"/>
                      <a:pt x="0" y="1669034"/>
                    </a:cubicBezTo>
                    <a:lnTo>
                      <a:pt x="0" y="25400"/>
                    </a:lnTo>
                    <a:cubicBezTo>
                      <a:pt x="0" y="11430"/>
                      <a:pt x="11430" y="0"/>
                      <a:pt x="25400" y="0"/>
                    </a:cubicBezTo>
                    <a:moveTo>
                      <a:pt x="25400" y="50800"/>
                    </a:moveTo>
                    <a:lnTo>
                      <a:pt x="25400" y="25400"/>
                    </a:lnTo>
                    <a:lnTo>
                      <a:pt x="50800" y="25400"/>
                    </a:lnTo>
                    <a:lnTo>
                      <a:pt x="50800" y="1669034"/>
                    </a:lnTo>
                    <a:lnTo>
                      <a:pt x="25400" y="1669034"/>
                    </a:lnTo>
                    <a:lnTo>
                      <a:pt x="25400" y="1643634"/>
                    </a:lnTo>
                    <a:lnTo>
                      <a:pt x="14116304" y="1643634"/>
                    </a:lnTo>
                    <a:lnTo>
                      <a:pt x="14116304" y="1669034"/>
                    </a:lnTo>
                    <a:lnTo>
                      <a:pt x="14090904" y="1669034"/>
                    </a:lnTo>
                    <a:lnTo>
                      <a:pt x="14090904" y="25400"/>
                    </a:lnTo>
                    <a:lnTo>
                      <a:pt x="14116304" y="25400"/>
                    </a:lnTo>
                    <a:lnTo>
                      <a:pt x="14116304" y="50800"/>
                    </a:lnTo>
                    <a:lnTo>
                      <a:pt x="25400" y="5080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321704" y="1488085"/>
              <a:ext cx="9274237" cy="6654311"/>
            </a:xfrm>
            <a:custGeom>
              <a:avLst/>
              <a:gdLst/>
              <a:ahLst/>
              <a:cxnLst/>
              <a:rect r="r" b="b" t="t" l="l"/>
              <a:pathLst>
                <a:path h="6654311" w="9274237">
                  <a:moveTo>
                    <a:pt x="0" y="0"/>
                  </a:moveTo>
                  <a:lnTo>
                    <a:pt x="9274238" y="0"/>
                  </a:lnTo>
                  <a:lnTo>
                    <a:pt x="9274238" y="6654311"/>
                  </a:lnTo>
                  <a:lnTo>
                    <a:pt x="0" y="66543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69" r="0" b="-7017"/>
              </a:stretch>
            </a:blipFill>
          </p:spPr>
        </p:sp>
      </p:grpSp>
      <p:graphicFrame>
        <p:nvGraphicFramePr>
          <p:cNvPr name="Table 17" id="17"/>
          <p:cNvGraphicFramePr>
            <a:graphicFrameLocks noGrp="true"/>
          </p:cNvGraphicFramePr>
          <p:nvPr/>
        </p:nvGraphicFramePr>
        <p:xfrm>
          <a:off x="12191407" y="3292679"/>
          <a:ext cx="4319372" cy="6626274"/>
        </p:xfrm>
        <a:graphic>
          <a:graphicData uri="http://schemas.openxmlformats.org/drawingml/2006/table">
            <a:tbl>
              <a:tblPr/>
              <a:tblGrid>
                <a:gridCol w="854036"/>
                <a:gridCol w="3465336"/>
              </a:tblGrid>
              <a:tr h="9029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화면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지역별 통계 -&gt; 질병 정보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630463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</a:tr>
              <a:tr h="1536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</a:rPr>
                        <a:t>지역별 4대 질병을 버튼을 이용하여 차트를 사용하여 정보 제공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1185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1185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11855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</a:tbl>
          </a:graphicData>
        </a:graphic>
      </p:graphicFrame>
      <p:grpSp>
        <p:nvGrpSpPr>
          <p:cNvPr name="Group 18" id="18"/>
          <p:cNvGrpSpPr/>
          <p:nvPr/>
        </p:nvGrpSpPr>
        <p:grpSpPr>
          <a:xfrm rot="0">
            <a:off x="1997536" y="3528106"/>
            <a:ext cx="554196" cy="449732"/>
            <a:chOff x="0" y="0"/>
            <a:chExt cx="738928" cy="59964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9525" y="8312"/>
              <a:ext cx="719836" cy="582965"/>
            </a:xfrm>
            <a:custGeom>
              <a:avLst/>
              <a:gdLst/>
              <a:ahLst/>
              <a:cxnLst/>
              <a:rect r="r" b="b" t="t" l="l"/>
              <a:pathLst>
                <a:path h="582965" w="719836">
                  <a:moveTo>
                    <a:pt x="0" y="291483"/>
                  </a:moveTo>
                  <a:cubicBezTo>
                    <a:pt x="0" y="130558"/>
                    <a:pt x="161163" y="0"/>
                    <a:pt x="359918" y="0"/>
                  </a:cubicBezTo>
                  <a:cubicBezTo>
                    <a:pt x="558673" y="0"/>
                    <a:pt x="719836" y="130558"/>
                    <a:pt x="719836" y="291483"/>
                  </a:cubicBezTo>
                  <a:cubicBezTo>
                    <a:pt x="719836" y="452407"/>
                    <a:pt x="558673" y="582965"/>
                    <a:pt x="359918" y="582965"/>
                  </a:cubicBezTo>
                  <a:cubicBezTo>
                    <a:pt x="161163" y="582965"/>
                    <a:pt x="0" y="452518"/>
                    <a:pt x="0" y="291483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38886" cy="599589"/>
            </a:xfrm>
            <a:custGeom>
              <a:avLst/>
              <a:gdLst/>
              <a:ahLst/>
              <a:cxnLst/>
              <a:rect r="r" b="b" t="t" l="l"/>
              <a:pathLst>
                <a:path h="599589" w="738886">
                  <a:moveTo>
                    <a:pt x="0" y="299795"/>
                  </a:moveTo>
                  <a:cubicBezTo>
                    <a:pt x="0" y="133661"/>
                    <a:pt x="166116" y="0"/>
                    <a:pt x="369443" y="0"/>
                  </a:cubicBezTo>
                  <a:cubicBezTo>
                    <a:pt x="572770" y="0"/>
                    <a:pt x="738886" y="133661"/>
                    <a:pt x="738886" y="299795"/>
                  </a:cubicBezTo>
                  <a:lnTo>
                    <a:pt x="729361" y="299795"/>
                  </a:lnTo>
                  <a:lnTo>
                    <a:pt x="738886" y="299795"/>
                  </a:lnTo>
                  <a:cubicBezTo>
                    <a:pt x="738886" y="465928"/>
                    <a:pt x="572770" y="599589"/>
                    <a:pt x="369443" y="599589"/>
                  </a:cubicBezTo>
                  <a:lnTo>
                    <a:pt x="369443" y="591277"/>
                  </a:lnTo>
                  <a:lnTo>
                    <a:pt x="369443" y="599589"/>
                  </a:lnTo>
                  <a:cubicBezTo>
                    <a:pt x="166116" y="599589"/>
                    <a:pt x="0" y="465928"/>
                    <a:pt x="0" y="299795"/>
                  </a:cubicBezTo>
                  <a:lnTo>
                    <a:pt x="9525" y="299795"/>
                  </a:lnTo>
                  <a:lnTo>
                    <a:pt x="19050" y="299795"/>
                  </a:lnTo>
                  <a:lnTo>
                    <a:pt x="9525" y="299795"/>
                  </a:lnTo>
                  <a:lnTo>
                    <a:pt x="0" y="299795"/>
                  </a:lnTo>
                  <a:moveTo>
                    <a:pt x="19050" y="299795"/>
                  </a:moveTo>
                  <a:cubicBezTo>
                    <a:pt x="19050" y="304339"/>
                    <a:pt x="14732" y="308107"/>
                    <a:pt x="9525" y="308107"/>
                  </a:cubicBezTo>
                  <a:cubicBezTo>
                    <a:pt x="4318" y="308107"/>
                    <a:pt x="0" y="304449"/>
                    <a:pt x="0" y="299795"/>
                  </a:cubicBezTo>
                  <a:cubicBezTo>
                    <a:pt x="0" y="295140"/>
                    <a:pt x="4318" y="291482"/>
                    <a:pt x="9525" y="291482"/>
                  </a:cubicBezTo>
                  <a:cubicBezTo>
                    <a:pt x="14732" y="291482"/>
                    <a:pt x="19050" y="295251"/>
                    <a:pt x="19050" y="299795"/>
                  </a:cubicBezTo>
                  <a:cubicBezTo>
                    <a:pt x="19050" y="455621"/>
                    <a:pt x="175260" y="582965"/>
                    <a:pt x="369443" y="582965"/>
                  </a:cubicBezTo>
                  <a:cubicBezTo>
                    <a:pt x="563626" y="582965"/>
                    <a:pt x="719836" y="455621"/>
                    <a:pt x="719836" y="299795"/>
                  </a:cubicBezTo>
                  <a:cubicBezTo>
                    <a:pt x="719836" y="143968"/>
                    <a:pt x="563626" y="16624"/>
                    <a:pt x="369443" y="16624"/>
                  </a:cubicBezTo>
                  <a:lnTo>
                    <a:pt x="369443" y="8312"/>
                  </a:lnTo>
                  <a:lnTo>
                    <a:pt x="369443" y="16624"/>
                  </a:lnTo>
                  <a:cubicBezTo>
                    <a:pt x="175260" y="16624"/>
                    <a:pt x="19050" y="143968"/>
                    <a:pt x="19050" y="29979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38928" cy="647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5571" y="1028700"/>
            <a:ext cx="376078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화면 설계서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997536" y="1919637"/>
          <a:ext cx="14292928" cy="1314450"/>
        </p:xfrm>
        <a:graphic>
          <a:graphicData uri="http://schemas.openxmlformats.org/drawingml/2006/table">
            <a:tbl>
              <a:tblPr/>
              <a:tblGrid>
                <a:gridCol w="2117899"/>
                <a:gridCol w="9271910"/>
                <a:gridCol w="1945711"/>
                <a:gridCol w="957407"/>
              </a:tblGrid>
              <a:tr h="6378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프로젝트 명 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676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설명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지역별 통계 -&gt; 질병 정보(하단)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ea typeface="Arimo"/>
                        </a:rPr>
                        <a:t>페이지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2191407" y="3292679"/>
          <a:ext cx="4319372" cy="6626274"/>
        </p:xfrm>
        <a:graphic>
          <a:graphicData uri="http://schemas.openxmlformats.org/drawingml/2006/table">
            <a:tbl>
              <a:tblPr/>
              <a:tblGrid>
                <a:gridCol w="854036"/>
                <a:gridCol w="3465336"/>
              </a:tblGrid>
              <a:tr h="90297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화면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지역별 통계 -&gt;  질병 정보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668700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</a:tr>
              <a:tr h="157615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</a:rPr>
                        <a:t>4대 질병 정보 차트에 적용되는 연도 셀렉트 박스를 사용 2009년부터 2021년까지의 질병 정보를 설정 가능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13630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</a:rPr>
                        <a:t>차트에 적용되는 지역 셀렉트 박스,서울 구별로 차트를 설정 가능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11594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차트에 적용되는 질병 버튼으로 차트를 설정 가능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955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</a:rPr>
                        <a:t>4대 질병에 대한 정보를 제공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2068780" y="3424694"/>
            <a:ext cx="9314867" cy="6311941"/>
            <a:chOff x="0" y="0"/>
            <a:chExt cx="14141750" cy="95827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41704" cy="9582785"/>
            </a:xfrm>
            <a:custGeom>
              <a:avLst/>
              <a:gdLst/>
              <a:ahLst/>
              <a:cxnLst/>
              <a:rect r="r" b="b" t="t" l="l"/>
              <a:pathLst>
                <a:path h="9582785" w="14141704">
                  <a:moveTo>
                    <a:pt x="25400" y="0"/>
                  </a:moveTo>
                  <a:lnTo>
                    <a:pt x="14116304" y="0"/>
                  </a:lnTo>
                  <a:cubicBezTo>
                    <a:pt x="14130274" y="0"/>
                    <a:pt x="14141704" y="11430"/>
                    <a:pt x="14141704" y="25400"/>
                  </a:cubicBezTo>
                  <a:lnTo>
                    <a:pt x="14141704" y="9557385"/>
                  </a:lnTo>
                  <a:cubicBezTo>
                    <a:pt x="14141704" y="9571355"/>
                    <a:pt x="14130274" y="9582785"/>
                    <a:pt x="14116304" y="9582785"/>
                  </a:cubicBezTo>
                  <a:lnTo>
                    <a:pt x="25400" y="9582785"/>
                  </a:lnTo>
                  <a:cubicBezTo>
                    <a:pt x="11430" y="9582785"/>
                    <a:pt x="0" y="9571355"/>
                    <a:pt x="0" y="9557385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9557385"/>
                  </a:lnTo>
                  <a:lnTo>
                    <a:pt x="25400" y="9557385"/>
                  </a:lnTo>
                  <a:lnTo>
                    <a:pt x="25400" y="9531985"/>
                  </a:lnTo>
                  <a:lnTo>
                    <a:pt x="14116304" y="9531985"/>
                  </a:lnTo>
                  <a:lnTo>
                    <a:pt x="14116304" y="9557385"/>
                  </a:lnTo>
                  <a:lnTo>
                    <a:pt x="14090904" y="9557385"/>
                  </a:lnTo>
                  <a:lnTo>
                    <a:pt x="14090904" y="25400"/>
                  </a:lnTo>
                  <a:lnTo>
                    <a:pt x="14116304" y="25400"/>
                  </a:lnTo>
                  <a:lnTo>
                    <a:pt x="1411630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82172" y="3294340"/>
            <a:ext cx="9888082" cy="6572649"/>
            <a:chOff x="0" y="0"/>
            <a:chExt cx="13184109" cy="87635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184144" cy="8763513"/>
            </a:xfrm>
            <a:custGeom>
              <a:avLst/>
              <a:gdLst/>
              <a:ahLst/>
              <a:cxnLst/>
              <a:rect r="r" b="b" t="t" l="l"/>
              <a:pathLst>
                <a:path h="8763513" w="13184144">
                  <a:moveTo>
                    <a:pt x="0" y="0"/>
                  </a:moveTo>
                  <a:lnTo>
                    <a:pt x="13184144" y="0"/>
                  </a:lnTo>
                  <a:lnTo>
                    <a:pt x="13184144" y="8763513"/>
                  </a:lnTo>
                  <a:lnTo>
                    <a:pt x="0" y="87635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3184109" cy="8782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ea typeface="Arimo"/>
                </a:rPr>
                <a:t>ㄴ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55893" y="7172393"/>
            <a:ext cx="1657596" cy="513432"/>
            <a:chOff x="0" y="0"/>
            <a:chExt cx="2210128" cy="6845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10090" cy="684614"/>
            </a:xfrm>
            <a:custGeom>
              <a:avLst/>
              <a:gdLst/>
              <a:ahLst/>
              <a:cxnLst/>
              <a:rect r="r" b="b" t="t" l="l"/>
              <a:pathLst>
                <a:path h="684614" w="2210090">
                  <a:moveTo>
                    <a:pt x="22307" y="0"/>
                  </a:moveTo>
                  <a:lnTo>
                    <a:pt x="2187783" y="0"/>
                  </a:lnTo>
                  <a:cubicBezTo>
                    <a:pt x="2200052" y="0"/>
                    <a:pt x="2210090" y="10038"/>
                    <a:pt x="2210090" y="22307"/>
                  </a:cubicBezTo>
                  <a:lnTo>
                    <a:pt x="2210090" y="662302"/>
                  </a:lnTo>
                  <a:cubicBezTo>
                    <a:pt x="2210090" y="674571"/>
                    <a:pt x="2200052" y="684614"/>
                    <a:pt x="2187783" y="684614"/>
                  </a:cubicBezTo>
                  <a:lnTo>
                    <a:pt x="22307" y="684614"/>
                  </a:lnTo>
                  <a:cubicBezTo>
                    <a:pt x="10038" y="684614"/>
                    <a:pt x="0" y="674571"/>
                    <a:pt x="0" y="662302"/>
                  </a:cubicBezTo>
                  <a:lnTo>
                    <a:pt x="0" y="22307"/>
                  </a:lnTo>
                  <a:cubicBezTo>
                    <a:pt x="0" y="10038"/>
                    <a:pt x="10038" y="0"/>
                    <a:pt x="22307" y="0"/>
                  </a:cubicBezTo>
                  <a:moveTo>
                    <a:pt x="22307" y="44614"/>
                  </a:moveTo>
                  <a:lnTo>
                    <a:pt x="22307" y="22307"/>
                  </a:lnTo>
                  <a:lnTo>
                    <a:pt x="44614" y="22307"/>
                  </a:lnTo>
                  <a:lnTo>
                    <a:pt x="44614" y="662302"/>
                  </a:lnTo>
                  <a:lnTo>
                    <a:pt x="22307" y="662302"/>
                  </a:lnTo>
                  <a:lnTo>
                    <a:pt x="22307" y="639995"/>
                  </a:lnTo>
                  <a:lnTo>
                    <a:pt x="2187783" y="639995"/>
                  </a:lnTo>
                  <a:lnTo>
                    <a:pt x="2187783" y="662302"/>
                  </a:lnTo>
                  <a:lnTo>
                    <a:pt x="2165476" y="662302"/>
                  </a:lnTo>
                  <a:lnTo>
                    <a:pt x="2165476" y="22307"/>
                  </a:lnTo>
                  <a:lnTo>
                    <a:pt x="2187783" y="22307"/>
                  </a:lnTo>
                  <a:lnTo>
                    <a:pt x="2187783" y="44614"/>
                  </a:lnTo>
                  <a:lnTo>
                    <a:pt x="22307" y="44614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210128" cy="694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ea typeface="Arimo"/>
                </a:rPr>
                <a:t>고지혈증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55893" y="7880317"/>
            <a:ext cx="1657596" cy="513432"/>
            <a:chOff x="0" y="0"/>
            <a:chExt cx="2210128" cy="68457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10090" cy="684614"/>
            </a:xfrm>
            <a:custGeom>
              <a:avLst/>
              <a:gdLst/>
              <a:ahLst/>
              <a:cxnLst/>
              <a:rect r="r" b="b" t="t" l="l"/>
              <a:pathLst>
                <a:path h="684614" w="2210090">
                  <a:moveTo>
                    <a:pt x="22307" y="0"/>
                  </a:moveTo>
                  <a:lnTo>
                    <a:pt x="2187783" y="0"/>
                  </a:lnTo>
                  <a:cubicBezTo>
                    <a:pt x="2200052" y="0"/>
                    <a:pt x="2210090" y="10038"/>
                    <a:pt x="2210090" y="22307"/>
                  </a:cubicBezTo>
                  <a:lnTo>
                    <a:pt x="2210090" y="662302"/>
                  </a:lnTo>
                  <a:cubicBezTo>
                    <a:pt x="2210090" y="674571"/>
                    <a:pt x="2200052" y="684614"/>
                    <a:pt x="2187783" y="684614"/>
                  </a:cubicBezTo>
                  <a:lnTo>
                    <a:pt x="22307" y="684614"/>
                  </a:lnTo>
                  <a:cubicBezTo>
                    <a:pt x="10038" y="684614"/>
                    <a:pt x="0" y="674571"/>
                    <a:pt x="0" y="662302"/>
                  </a:cubicBezTo>
                  <a:lnTo>
                    <a:pt x="0" y="22307"/>
                  </a:lnTo>
                  <a:cubicBezTo>
                    <a:pt x="0" y="10038"/>
                    <a:pt x="10038" y="0"/>
                    <a:pt x="22307" y="0"/>
                  </a:cubicBezTo>
                  <a:moveTo>
                    <a:pt x="22307" y="44614"/>
                  </a:moveTo>
                  <a:lnTo>
                    <a:pt x="22307" y="22307"/>
                  </a:lnTo>
                  <a:lnTo>
                    <a:pt x="44614" y="22307"/>
                  </a:lnTo>
                  <a:lnTo>
                    <a:pt x="44614" y="662302"/>
                  </a:lnTo>
                  <a:lnTo>
                    <a:pt x="22307" y="662302"/>
                  </a:lnTo>
                  <a:lnTo>
                    <a:pt x="22307" y="639995"/>
                  </a:lnTo>
                  <a:lnTo>
                    <a:pt x="2187783" y="639995"/>
                  </a:lnTo>
                  <a:lnTo>
                    <a:pt x="2187783" y="662302"/>
                  </a:lnTo>
                  <a:lnTo>
                    <a:pt x="2165476" y="662302"/>
                  </a:lnTo>
                  <a:lnTo>
                    <a:pt x="2165476" y="22307"/>
                  </a:lnTo>
                  <a:lnTo>
                    <a:pt x="2187783" y="22307"/>
                  </a:lnTo>
                  <a:lnTo>
                    <a:pt x="2187783" y="44614"/>
                  </a:lnTo>
                  <a:lnTo>
                    <a:pt x="22307" y="44614"/>
                  </a:lnTo>
                  <a:close/>
                </a:path>
              </a:pathLst>
            </a:custGeom>
            <a:solidFill>
              <a:srgbClr val="CFDBF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210128" cy="694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ea typeface="Arimo"/>
                </a:rPr>
                <a:t>당뇨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196852" y="7172393"/>
            <a:ext cx="1657596" cy="513432"/>
            <a:chOff x="0" y="0"/>
            <a:chExt cx="2210128" cy="68457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10090" cy="684614"/>
            </a:xfrm>
            <a:custGeom>
              <a:avLst/>
              <a:gdLst/>
              <a:ahLst/>
              <a:cxnLst/>
              <a:rect r="r" b="b" t="t" l="l"/>
              <a:pathLst>
                <a:path h="684614" w="2210090">
                  <a:moveTo>
                    <a:pt x="22307" y="0"/>
                  </a:moveTo>
                  <a:lnTo>
                    <a:pt x="2187783" y="0"/>
                  </a:lnTo>
                  <a:cubicBezTo>
                    <a:pt x="2200052" y="0"/>
                    <a:pt x="2210090" y="10038"/>
                    <a:pt x="2210090" y="22307"/>
                  </a:cubicBezTo>
                  <a:lnTo>
                    <a:pt x="2210090" y="662302"/>
                  </a:lnTo>
                  <a:cubicBezTo>
                    <a:pt x="2210090" y="674571"/>
                    <a:pt x="2200052" y="684614"/>
                    <a:pt x="2187783" y="684614"/>
                  </a:cubicBezTo>
                  <a:lnTo>
                    <a:pt x="22307" y="684614"/>
                  </a:lnTo>
                  <a:cubicBezTo>
                    <a:pt x="10038" y="684614"/>
                    <a:pt x="0" y="674571"/>
                    <a:pt x="0" y="662302"/>
                  </a:cubicBezTo>
                  <a:lnTo>
                    <a:pt x="0" y="22307"/>
                  </a:lnTo>
                  <a:cubicBezTo>
                    <a:pt x="0" y="10038"/>
                    <a:pt x="10038" y="0"/>
                    <a:pt x="22307" y="0"/>
                  </a:cubicBezTo>
                  <a:moveTo>
                    <a:pt x="22307" y="44614"/>
                  </a:moveTo>
                  <a:lnTo>
                    <a:pt x="22307" y="22307"/>
                  </a:lnTo>
                  <a:lnTo>
                    <a:pt x="44614" y="22307"/>
                  </a:lnTo>
                  <a:lnTo>
                    <a:pt x="44614" y="662302"/>
                  </a:lnTo>
                  <a:lnTo>
                    <a:pt x="22307" y="662302"/>
                  </a:lnTo>
                  <a:lnTo>
                    <a:pt x="22307" y="639995"/>
                  </a:lnTo>
                  <a:lnTo>
                    <a:pt x="2187783" y="639995"/>
                  </a:lnTo>
                  <a:lnTo>
                    <a:pt x="2187783" y="662302"/>
                  </a:lnTo>
                  <a:lnTo>
                    <a:pt x="2165476" y="662302"/>
                  </a:lnTo>
                  <a:lnTo>
                    <a:pt x="2165476" y="22307"/>
                  </a:lnTo>
                  <a:lnTo>
                    <a:pt x="2187783" y="22307"/>
                  </a:lnTo>
                  <a:lnTo>
                    <a:pt x="2187783" y="44614"/>
                  </a:lnTo>
                  <a:lnTo>
                    <a:pt x="22307" y="44614"/>
                  </a:ln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"/>
              <a:ext cx="2210128" cy="694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ea typeface="Arimo"/>
                </a:rPr>
                <a:t>치매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196852" y="7880317"/>
            <a:ext cx="1657596" cy="513432"/>
            <a:chOff x="0" y="0"/>
            <a:chExt cx="2210128" cy="68457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10090" cy="684614"/>
            </a:xfrm>
            <a:custGeom>
              <a:avLst/>
              <a:gdLst/>
              <a:ahLst/>
              <a:cxnLst/>
              <a:rect r="r" b="b" t="t" l="l"/>
              <a:pathLst>
                <a:path h="684614" w="2210090">
                  <a:moveTo>
                    <a:pt x="22307" y="0"/>
                  </a:moveTo>
                  <a:lnTo>
                    <a:pt x="2187783" y="0"/>
                  </a:lnTo>
                  <a:cubicBezTo>
                    <a:pt x="2200052" y="0"/>
                    <a:pt x="2210090" y="10038"/>
                    <a:pt x="2210090" y="22307"/>
                  </a:cubicBezTo>
                  <a:lnTo>
                    <a:pt x="2210090" y="662302"/>
                  </a:lnTo>
                  <a:cubicBezTo>
                    <a:pt x="2210090" y="674571"/>
                    <a:pt x="2200052" y="684614"/>
                    <a:pt x="2187783" y="684614"/>
                  </a:cubicBezTo>
                  <a:lnTo>
                    <a:pt x="22307" y="684614"/>
                  </a:lnTo>
                  <a:cubicBezTo>
                    <a:pt x="10038" y="684614"/>
                    <a:pt x="0" y="674571"/>
                    <a:pt x="0" y="662302"/>
                  </a:cubicBezTo>
                  <a:lnTo>
                    <a:pt x="0" y="22307"/>
                  </a:lnTo>
                  <a:cubicBezTo>
                    <a:pt x="0" y="10038"/>
                    <a:pt x="10038" y="0"/>
                    <a:pt x="22307" y="0"/>
                  </a:cubicBezTo>
                  <a:moveTo>
                    <a:pt x="22307" y="44614"/>
                  </a:moveTo>
                  <a:lnTo>
                    <a:pt x="22307" y="22307"/>
                  </a:lnTo>
                  <a:lnTo>
                    <a:pt x="44614" y="22307"/>
                  </a:lnTo>
                  <a:lnTo>
                    <a:pt x="44614" y="662302"/>
                  </a:lnTo>
                  <a:lnTo>
                    <a:pt x="22307" y="662302"/>
                  </a:lnTo>
                  <a:lnTo>
                    <a:pt x="22307" y="639995"/>
                  </a:lnTo>
                  <a:lnTo>
                    <a:pt x="2187783" y="639995"/>
                  </a:lnTo>
                  <a:lnTo>
                    <a:pt x="2187783" y="662302"/>
                  </a:lnTo>
                  <a:lnTo>
                    <a:pt x="2165476" y="662302"/>
                  </a:lnTo>
                  <a:lnTo>
                    <a:pt x="2165476" y="22307"/>
                  </a:lnTo>
                  <a:lnTo>
                    <a:pt x="2187783" y="22307"/>
                  </a:lnTo>
                  <a:lnTo>
                    <a:pt x="2187783" y="44614"/>
                  </a:lnTo>
                  <a:lnTo>
                    <a:pt x="22307" y="44614"/>
                  </a:lnTo>
                  <a:close/>
                </a:path>
              </a:pathLst>
            </a:custGeom>
            <a:solidFill>
              <a:srgbClr val="00B0F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2210128" cy="694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ea typeface="Arimo"/>
                </a:rPr>
                <a:t>고혈압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129292" y="6865162"/>
            <a:ext cx="1134005" cy="35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3"/>
              </a:lnSpc>
            </a:pPr>
            <a:r>
              <a:rPr lang="en-US" sz="1844">
                <a:solidFill>
                  <a:srgbClr val="000000"/>
                </a:solidFill>
                <a:latin typeface="Arimo"/>
                <a:ea typeface="Arimo"/>
              </a:rPr>
              <a:t>4대 질병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2068780" y="3424694"/>
            <a:ext cx="9314867" cy="1116064"/>
            <a:chOff x="0" y="0"/>
            <a:chExt cx="14141750" cy="169439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141704" cy="1694434"/>
            </a:xfrm>
            <a:custGeom>
              <a:avLst/>
              <a:gdLst/>
              <a:ahLst/>
              <a:cxnLst/>
              <a:rect r="r" b="b" t="t" l="l"/>
              <a:pathLst>
                <a:path h="1694434" w="14141704">
                  <a:moveTo>
                    <a:pt x="25400" y="0"/>
                  </a:moveTo>
                  <a:lnTo>
                    <a:pt x="14116304" y="0"/>
                  </a:lnTo>
                  <a:cubicBezTo>
                    <a:pt x="14130274" y="0"/>
                    <a:pt x="14141704" y="11430"/>
                    <a:pt x="14141704" y="25400"/>
                  </a:cubicBezTo>
                  <a:lnTo>
                    <a:pt x="14141704" y="1669034"/>
                  </a:lnTo>
                  <a:cubicBezTo>
                    <a:pt x="14141704" y="1683004"/>
                    <a:pt x="14130274" y="1694434"/>
                    <a:pt x="14116304" y="1694434"/>
                  </a:cubicBezTo>
                  <a:lnTo>
                    <a:pt x="25400" y="1694434"/>
                  </a:lnTo>
                  <a:cubicBezTo>
                    <a:pt x="11430" y="1694434"/>
                    <a:pt x="0" y="1683004"/>
                    <a:pt x="0" y="1669034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1669034"/>
                  </a:lnTo>
                  <a:lnTo>
                    <a:pt x="25400" y="1669034"/>
                  </a:lnTo>
                  <a:lnTo>
                    <a:pt x="25400" y="1643634"/>
                  </a:lnTo>
                  <a:lnTo>
                    <a:pt x="14116304" y="1643634"/>
                  </a:lnTo>
                  <a:lnTo>
                    <a:pt x="14116304" y="1669034"/>
                  </a:lnTo>
                  <a:lnTo>
                    <a:pt x="14090904" y="1669034"/>
                  </a:lnTo>
                  <a:lnTo>
                    <a:pt x="14090904" y="25400"/>
                  </a:lnTo>
                  <a:lnTo>
                    <a:pt x="14116304" y="25400"/>
                  </a:lnTo>
                  <a:lnTo>
                    <a:pt x="1411630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2352041" y="3762910"/>
            <a:ext cx="3620466" cy="420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2634">
                <a:solidFill>
                  <a:srgbClr val="000000"/>
                </a:solidFill>
                <a:latin typeface="Arimo"/>
                <a:ea typeface="Arimo"/>
              </a:rPr>
              <a:t> 질병 정보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2898385" y="5142746"/>
            <a:ext cx="7655656" cy="513432"/>
            <a:chOff x="0" y="0"/>
            <a:chExt cx="10207541" cy="68457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207577" cy="684614"/>
            </a:xfrm>
            <a:custGeom>
              <a:avLst/>
              <a:gdLst/>
              <a:ahLst/>
              <a:cxnLst/>
              <a:rect r="r" b="b" t="t" l="l"/>
              <a:pathLst>
                <a:path h="684614" w="10207577">
                  <a:moveTo>
                    <a:pt x="22307" y="0"/>
                  </a:moveTo>
                  <a:lnTo>
                    <a:pt x="10185265" y="0"/>
                  </a:lnTo>
                  <a:cubicBezTo>
                    <a:pt x="10197534" y="0"/>
                    <a:pt x="10207577" y="10038"/>
                    <a:pt x="10207577" y="22307"/>
                  </a:cubicBezTo>
                  <a:lnTo>
                    <a:pt x="10207577" y="662302"/>
                  </a:lnTo>
                  <a:cubicBezTo>
                    <a:pt x="10207577" y="674571"/>
                    <a:pt x="10197534" y="684614"/>
                    <a:pt x="10185265" y="684614"/>
                  </a:cubicBezTo>
                  <a:lnTo>
                    <a:pt x="22307" y="684614"/>
                  </a:lnTo>
                  <a:cubicBezTo>
                    <a:pt x="10038" y="684614"/>
                    <a:pt x="0" y="674571"/>
                    <a:pt x="0" y="662302"/>
                  </a:cubicBezTo>
                  <a:lnTo>
                    <a:pt x="0" y="22307"/>
                  </a:lnTo>
                  <a:cubicBezTo>
                    <a:pt x="0" y="10038"/>
                    <a:pt x="10038" y="0"/>
                    <a:pt x="22307" y="0"/>
                  </a:cubicBezTo>
                  <a:moveTo>
                    <a:pt x="22307" y="44614"/>
                  </a:moveTo>
                  <a:lnTo>
                    <a:pt x="22307" y="22307"/>
                  </a:lnTo>
                  <a:lnTo>
                    <a:pt x="44614" y="22307"/>
                  </a:lnTo>
                  <a:lnTo>
                    <a:pt x="44614" y="662302"/>
                  </a:lnTo>
                  <a:lnTo>
                    <a:pt x="22307" y="662302"/>
                  </a:lnTo>
                  <a:lnTo>
                    <a:pt x="22307" y="639995"/>
                  </a:lnTo>
                  <a:lnTo>
                    <a:pt x="10185265" y="639995"/>
                  </a:lnTo>
                  <a:lnTo>
                    <a:pt x="10185265" y="662302"/>
                  </a:lnTo>
                  <a:lnTo>
                    <a:pt x="10162958" y="662302"/>
                  </a:lnTo>
                  <a:lnTo>
                    <a:pt x="10162958" y="22307"/>
                  </a:lnTo>
                  <a:lnTo>
                    <a:pt x="10185265" y="22307"/>
                  </a:lnTo>
                  <a:lnTo>
                    <a:pt x="10185265" y="44614"/>
                  </a:lnTo>
                  <a:lnTo>
                    <a:pt x="22307" y="4461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"/>
              <a:ext cx="10207541" cy="694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Arimo"/>
                </a:rPr>
                <a:t>2013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2898385" y="5718870"/>
            <a:ext cx="7655656" cy="513432"/>
            <a:chOff x="0" y="0"/>
            <a:chExt cx="10207541" cy="68457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207577" cy="684614"/>
            </a:xfrm>
            <a:custGeom>
              <a:avLst/>
              <a:gdLst/>
              <a:ahLst/>
              <a:cxnLst/>
              <a:rect r="r" b="b" t="t" l="l"/>
              <a:pathLst>
                <a:path h="684614" w="10207577">
                  <a:moveTo>
                    <a:pt x="22307" y="0"/>
                  </a:moveTo>
                  <a:lnTo>
                    <a:pt x="10185265" y="0"/>
                  </a:lnTo>
                  <a:cubicBezTo>
                    <a:pt x="10197534" y="0"/>
                    <a:pt x="10207577" y="10038"/>
                    <a:pt x="10207577" y="22307"/>
                  </a:cubicBezTo>
                  <a:lnTo>
                    <a:pt x="10207577" y="662302"/>
                  </a:lnTo>
                  <a:cubicBezTo>
                    <a:pt x="10207577" y="674571"/>
                    <a:pt x="10197534" y="684614"/>
                    <a:pt x="10185265" y="684614"/>
                  </a:cubicBezTo>
                  <a:lnTo>
                    <a:pt x="22307" y="684614"/>
                  </a:lnTo>
                  <a:cubicBezTo>
                    <a:pt x="10038" y="684614"/>
                    <a:pt x="0" y="674571"/>
                    <a:pt x="0" y="662302"/>
                  </a:cubicBezTo>
                  <a:lnTo>
                    <a:pt x="0" y="22307"/>
                  </a:lnTo>
                  <a:cubicBezTo>
                    <a:pt x="0" y="10038"/>
                    <a:pt x="10038" y="0"/>
                    <a:pt x="22307" y="0"/>
                  </a:cubicBezTo>
                  <a:moveTo>
                    <a:pt x="22307" y="44614"/>
                  </a:moveTo>
                  <a:lnTo>
                    <a:pt x="22307" y="22307"/>
                  </a:lnTo>
                  <a:lnTo>
                    <a:pt x="44614" y="22307"/>
                  </a:lnTo>
                  <a:lnTo>
                    <a:pt x="44614" y="662302"/>
                  </a:lnTo>
                  <a:lnTo>
                    <a:pt x="22307" y="662302"/>
                  </a:lnTo>
                  <a:lnTo>
                    <a:pt x="22307" y="639995"/>
                  </a:lnTo>
                  <a:lnTo>
                    <a:pt x="10185265" y="639995"/>
                  </a:lnTo>
                  <a:lnTo>
                    <a:pt x="10185265" y="662302"/>
                  </a:lnTo>
                  <a:lnTo>
                    <a:pt x="10162958" y="662302"/>
                  </a:lnTo>
                  <a:lnTo>
                    <a:pt x="10162958" y="22307"/>
                  </a:lnTo>
                  <a:lnTo>
                    <a:pt x="10185265" y="22307"/>
                  </a:lnTo>
                  <a:lnTo>
                    <a:pt x="10185265" y="44614"/>
                  </a:lnTo>
                  <a:lnTo>
                    <a:pt x="22307" y="4461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"/>
              <a:ext cx="10207541" cy="694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Arimo"/>
                </a:rPr>
                <a:t>2022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780659" y="4730468"/>
            <a:ext cx="2473355" cy="35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3"/>
              </a:lnSpc>
            </a:pPr>
            <a:r>
              <a:rPr lang="en-US" sz="1844">
                <a:solidFill>
                  <a:srgbClr val="000000"/>
                </a:solidFill>
                <a:ea typeface="Arimo"/>
              </a:rPr>
              <a:t>연도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2426491" y="8951164"/>
            <a:ext cx="8599443" cy="664703"/>
            <a:chOff x="0" y="0"/>
            <a:chExt cx="13055600" cy="100914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055600" cy="1009142"/>
            </a:xfrm>
            <a:custGeom>
              <a:avLst/>
              <a:gdLst/>
              <a:ahLst/>
              <a:cxnLst/>
              <a:rect r="r" b="b" t="t" l="l"/>
              <a:pathLst>
                <a:path h="1009142" w="13055600">
                  <a:moveTo>
                    <a:pt x="25400" y="0"/>
                  </a:moveTo>
                  <a:lnTo>
                    <a:pt x="13030200" y="0"/>
                  </a:lnTo>
                  <a:cubicBezTo>
                    <a:pt x="13044170" y="0"/>
                    <a:pt x="13055600" y="11430"/>
                    <a:pt x="13055600" y="25400"/>
                  </a:cubicBezTo>
                  <a:lnTo>
                    <a:pt x="13055600" y="983742"/>
                  </a:lnTo>
                  <a:cubicBezTo>
                    <a:pt x="13055600" y="997712"/>
                    <a:pt x="13044170" y="1009142"/>
                    <a:pt x="13030200" y="1009142"/>
                  </a:cubicBezTo>
                  <a:lnTo>
                    <a:pt x="25400" y="1009142"/>
                  </a:lnTo>
                  <a:cubicBezTo>
                    <a:pt x="11430" y="1009142"/>
                    <a:pt x="0" y="997712"/>
                    <a:pt x="0" y="983742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983742"/>
                  </a:lnTo>
                  <a:lnTo>
                    <a:pt x="25400" y="983742"/>
                  </a:lnTo>
                  <a:lnTo>
                    <a:pt x="25400" y="958342"/>
                  </a:lnTo>
                  <a:lnTo>
                    <a:pt x="13030200" y="958342"/>
                  </a:lnTo>
                  <a:lnTo>
                    <a:pt x="13030200" y="983742"/>
                  </a:lnTo>
                  <a:lnTo>
                    <a:pt x="13004800" y="983742"/>
                  </a:lnTo>
                  <a:lnTo>
                    <a:pt x="13004800" y="25400"/>
                  </a:lnTo>
                  <a:lnTo>
                    <a:pt x="13030200" y="25400"/>
                  </a:lnTo>
                  <a:lnTo>
                    <a:pt x="13030200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2489868" y="6967481"/>
            <a:ext cx="1134005" cy="35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3"/>
              </a:lnSpc>
            </a:pPr>
            <a:r>
              <a:rPr lang="en-US" sz="1844">
                <a:solidFill>
                  <a:srgbClr val="000000"/>
                </a:solidFill>
                <a:ea typeface="Arimo"/>
              </a:rPr>
              <a:t>서울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2601286" y="7366885"/>
            <a:ext cx="3526926" cy="513432"/>
            <a:chOff x="0" y="0"/>
            <a:chExt cx="4702568" cy="68457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02594" cy="684614"/>
            </a:xfrm>
            <a:custGeom>
              <a:avLst/>
              <a:gdLst/>
              <a:ahLst/>
              <a:cxnLst/>
              <a:rect r="r" b="b" t="t" l="l"/>
              <a:pathLst>
                <a:path h="684614" w="4702594">
                  <a:moveTo>
                    <a:pt x="22307" y="0"/>
                  </a:moveTo>
                  <a:lnTo>
                    <a:pt x="4680283" y="0"/>
                  </a:lnTo>
                  <a:cubicBezTo>
                    <a:pt x="4692552" y="0"/>
                    <a:pt x="4702594" y="10038"/>
                    <a:pt x="4702594" y="22307"/>
                  </a:cubicBezTo>
                  <a:lnTo>
                    <a:pt x="4702594" y="662302"/>
                  </a:lnTo>
                  <a:cubicBezTo>
                    <a:pt x="4702594" y="674571"/>
                    <a:pt x="4692552" y="684614"/>
                    <a:pt x="4680283" y="684614"/>
                  </a:cubicBezTo>
                  <a:lnTo>
                    <a:pt x="22307" y="684614"/>
                  </a:lnTo>
                  <a:cubicBezTo>
                    <a:pt x="10038" y="684614"/>
                    <a:pt x="0" y="674571"/>
                    <a:pt x="0" y="662302"/>
                  </a:cubicBezTo>
                  <a:lnTo>
                    <a:pt x="0" y="22307"/>
                  </a:lnTo>
                  <a:cubicBezTo>
                    <a:pt x="0" y="10038"/>
                    <a:pt x="10038" y="0"/>
                    <a:pt x="22307" y="0"/>
                  </a:cubicBezTo>
                  <a:moveTo>
                    <a:pt x="22307" y="44614"/>
                  </a:moveTo>
                  <a:lnTo>
                    <a:pt x="22307" y="22307"/>
                  </a:lnTo>
                  <a:lnTo>
                    <a:pt x="44614" y="22307"/>
                  </a:lnTo>
                  <a:lnTo>
                    <a:pt x="44614" y="662302"/>
                  </a:lnTo>
                  <a:lnTo>
                    <a:pt x="22307" y="662302"/>
                  </a:lnTo>
                  <a:lnTo>
                    <a:pt x="22307" y="639995"/>
                  </a:lnTo>
                  <a:lnTo>
                    <a:pt x="4680283" y="639995"/>
                  </a:lnTo>
                  <a:lnTo>
                    <a:pt x="4680283" y="662302"/>
                  </a:lnTo>
                  <a:lnTo>
                    <a:pt x="4657976" y="662302"/>
                  </a:lnTo>
                  <a:lnTo>
                    <a:pt x="4657976" y="22307"/>
                  </a:lnTo>
                  <a:lnTo>
                    <a:pt x="4680283" y="22307"/>
                  </a:lnTo>
                  <a:lnTo>
                    <a:pt x="4680283" y="44614"/>
                  </a:lnTo>
                  <a:lnTo>
                    <a:pt x="22307" y="44614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"/>
              <a:ext cx="4702568" cy="694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ea typeface="Arimo"/>
                </a:rPr>
                <a:t>강남구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780659" y="9095729"/>
            <a:ext cx="3714787" cy="35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3"/>
              </a:lnSpc>
            </a:pPr>
            <a:r>
              <a:rPr lang="en-US" sz="1844">
                <a:solidFill>
                  <a:srgbClr val="000000"/>
                </a:solidFill>
                <a:latin typeface="Arimo"/>
                <a:ea typeface="Arimo"/>
              </a:rPr>
              <a:t>4대 질병이란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5747594" y="7429109"/>
            <a:ext cx="338791" cy="388983"/>
          </a:xfrm>
          <a:custGeom>
            <a:avLst/>
            <a:gdLst/>
            <a:ahLst/>
            <a:cxnLst/>
            <a:rect r="r" b="b" t="t" l="l"/>
            <a:pathLst>
              <a:path h="388983" w="338791">
                <a:moveTo>
                  <a:pt x="0" y="0"/>
                </a:moveTo>
                <a:lnTo>
                  <a:pt x="338792" y="0"/>
                </a:lnTo>
                <a:lnTo>
                  <a:pt x="338792" y="388983"/>
                </a:lnTo>
                <a:lnTo>
                  <a:pt x="0" y="3889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2537132" y="4733055"/>
            <a:ext cx="8378161" cy="1780176"/>
            <a:chOff x="0" y="0"/>
            <a:chExt cx="12719652" cy="270264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2719685" cy="2702687"/>
            </a:xfrm>
            <a:custGeom>
              <a:avLst/>
              <a:gdLst/>
              <a:ahLst/>
              <a:cxnLst/>
              <a:rect r="r" b="b" t="t" l="l"/>
              <a:pathLst>
                <a:path h="2702687" w="12719685">
                  <a:moveTo>
                    <a:pt x="25400" y="0"/>
                  </a:moveTo>
                  <a:lnTo>
                    <a:pt x="12694285" y="0"/>
                  </a:lnTo>
                  <a:cubicBezTo>
                    <a:pt x="12708255" y="0"/>
                    <a:pt x="12719685" y="11430"/>
                    <a:pt x="12719685" y="25400"/>
                  </a:cubicBezTo>
                  <a:lnTo>
                    <a:pt x="12719685" y="2677287"/>
                  </a:lnTo>
                  <a:cubicBezTo>
                    <a:pt x="12719685" y="2691257"/>
                    <a:pt x="12708255" y="2702687"/>
                    <a:pt x="12694285" y="2702687"/>
                  </a:cubicBezTo>
                  <a:lnTo>
                    <a:pt x="25400" y="2702687"/>
                  </a:lnTo>
                  <a:cubicBezTo>
                    <a:pt x="11430" y="2702687"/>
                    <a:pt x="0" y="2691257"/>
                    <a:pt x="0" y="267728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2677287"/>
                  </a:lnTo>
                  <a:lnTo>
                    <a:pt x="25400" y="2677287"/>
                  </a:lnTo>
                  <a:lnTo>
                    <a:pt x="25400" y="2651887"/>
                  </a:lnTo>
                  <a:lnTo>
                    <a:pt x="12694285" y="2651887"/>
                  </a:lnTo>
                  <a:lnTo>
                    <a:pt x="12694285" y="2677287"/>
                  </a:lnTo>
                  <a:lnTo>
                    <a:pt x="12668885" y="2677287"/>
                  </a:lnTo>
                  <a:lnTo>
                    <a:pt x="12668885" y="25400"/>
                  </a:lnTo>
                  <a:lnTo>
                    <a:pt x="12694285" y="25400"/>
                  </a:lnTo>
                  <a:lnTo>
                    <a:pt x="12694285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46" id="46"/>
          <p:cNvGrpSpPr/>
          <p:nvPr/>
        </p:nvGrpSpPr>
        <p:grpSpPr>
          <a:xfrm rot="0">
            <a:off x="2352041" y="6847137"/>
            <a:ext cx="3977860" cy="1780176"/>
            <a:chOff x="0" y="0"/>
            <a:chExt cx="6039152" cy="270264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039104" cy="2702687"/>
            </a:xfrm>
            <a:custGeom>
              <a:avLst/>
              <a:gdLst/>
              <a:ahLst/>
              <a:cxnLst/>
              <a:rect r="r" b="b" t="t" l="l"/>
              <a:pathLst>
                <a:path h="2702687" w="6039104">
                  <a:moveTo>
                    <a:pt x="25400" y="0"/>
                  </a:moveTo>
                  <a:lnTo>
                    <a:pt x="6013704" y="0"/>
                  </a:lnTo>
                  <a:cubicBezTo>
                    <a:pt x="6027674" y="0"/>
                    <a:pt x="6039104" y="11430"/>
                    <a:pt x="6039104" y="25400"/>
                  </a:cubicBezTo>
                  <a:lnTo>
                    <a:pt x="6039104" y="2677287"/>
                  </a:lnTo>
                  <a:cubicBezTo>
                    <a:pt x="6039104" y="2691257"/>
                    <a:pt x="6027674" y="2702687"/>
                    <a:pt x="6013704" y="2702687"/>
                  </a:cubicBezTo>
                  <a:lnTo>
                    <a:pt x="25400" y="2702687"/>
                  </a:lnTo>
                  <a:cubicBezTo>
                    <a:pt x="11430" y="2702687"/>
                    <a:pt x="0" y="2691257"/>
                    <a:pt x="0" y="267728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2677287"/>
                  </a:lnTo>
                  <a:lnTo>
                    <a:pt x="25400" y="2677287"/>
                  </a:lnTo>
                  <a:lnTo>
                    <a:pt x="25400" y="2651887"/>
                  </a:lnTo>
                  <a:lnTo>
                    <a:pt x="6013704" y="2651887"/>
                  </a:lnTo>
                  <a:lnTo>
                    <a:pt x="6013704" y="2677287"/>
                  </a:lnTo>
                  <a:lnTo>
                    <a:pt x="5988304" y="2677287"/>
                  </a:lnTo>
                  <a:lnTo>
                    <a:pt x="5988304" y="25400"/>
                  </a:lnTo>
                  <a:lnTo>
                    <a:pt x="6013704" y="25400"/>
                  </a:lnTo>
                  <a:lnTo>
                    <a:pt x="601370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48" id="48"/>
          <p:cNvGrpSpPr/>
          <p:nvPr/>
        </p:nvGrpSpPr>
        <p:grpSpPr>
          <a:xfrm rot="0">
            <a:off x="7075361" y="6835911"/>
            <a:ext cx="3977860" cy="1780176"/>
            <a:chOff x="0" y="0"/>
            <a:chExt cx="6039152" cy="270264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039104" cy="2702687"/>
            </a:xfrm>
            <a:custGeom>
              <a:avLst/>
              <a:gdLst/>
              <a:ahLst/>
              <a:cxnLst/>
              <a:rect r="r" b="b" t="t" l="l"/>
              <a:pathLst>
                <a:path h="2702687" w="6039104">
                  <a:moveTo>
                    <a:pt x="25400" y="0"/>
                  </a:moveTo>
                  <a:lnTo>
                    <a:pt x="6013704" y="0"/>
                  </a:lnTo>
                  <a:cubicBezTo>
                    <a:pt x="6027674" y="0"/>
                    <a:pt x="6039104" y="11430"/>
                    <a:pt x="6039104" y="25400"/>
                  </a:cubicBezTo>
                  <a:lnTo>
                    <a:pt x="6039104" y="2677287"/>
                  </a:lnTo>
                  <a:cubicBezTo>
                    <a:pt x="6039104" y="2691257"/>
                    <a:pt x="6027674" y="2702687"/>
                    <a:pt x="6013704" y="2702687"/>
                  </a:cubicBezTo>
                  <a:lnTo>
                    <a:pt x="25400" y="2702687"/>
                  </a:lnTo>
                  <a:cubicBezTo>
                    <a:pt x="11430" y="2702687"/>
                    <a:pt x="0" y="2691257"/>
                    <a:pt x="0" y="2677287"/>
                  </a:cubicBezTo>
                  <a:lnTo>
                    <a:pt x="0" y="25400"/>
                  </a:lnTo>
                  <a:cubicBezTo>
                    <a:pt x="0" y="11430"/>
                    <a:pt x="11430" y="0"/>
                    <a:pt x="25400" y="0"/>
                  </a:cubicBezTo>
                  <a:moveTo>
                    <a:pt x="25400" y="50800"/>
                  </a:moveTo>
                  <a:lnTo>
                    <a:pt x="25400" y="25400"/>
                  </a:lnTo>
                  <a:lnTo>
                    <a:pt x="50800" y="25400"/>
                  </a:lnTo>
                  <a:lnTo>
                    <a:pt x="50800" y="2677287"/>
                  </a:lnTo>
                  <a:lnTo>
                    <a:pt x="25400" y="2677287"/>
                  </a:lnTo>
                  <a:lnTo>
                    <a:pt x="25400" y="2651887"/>
                  </a:lnTo>
                  <a:lnTo>
                    <a:pt x="6013704" y="2651887"/>
                  </a:lnTo>
                  <a:lnTo>
                    <a:pt x="6013704" y="2677287"/>
                  </a:lnTo>
                  <a:lnTo>
                    <a:pt x="5988304" y="2677287"/>
                  </a:lnTo>
                  <a:lnTo>
                    <a:pt x="5988304" y="25400"/>
                  </a:lnTo>
                  <a:lnTo>
                    <a:pt x="6013704" y="25400"/>
                  </a:lnTo>
                  <a:lnTo>
                    <a:pt x="6013704" y="50800"/>
                  </a:lnTo>
                  <a:lnTo>
                    <a:pt x="25400" y="5080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2217588" y="4733055"/>
            <a:ext cx="554196" cy="515349"/>
            <a:chOff x="0" y="0"/>
            <a:chExt cx="738928" cy="687132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1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920489" y="6798635"/>
            <a:ext cx="554196" cy="515349"/>
            <a:chOff x="0" y="0"/>
            <a:chExt cx="738928" cy="687132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2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575096" y="6805853"/>
            <a:ext cx="554196" cy="515349"/>
            <a:chOff x="0" y="0"/>
            <a:chExt cx="738928" cy="687132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3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920489" y="8693489"/>
            <a:ext cx="554196" cy="515349"/>
            <a:chOff x="0" y="0"/>
            <a:chExt cx="738928" cy="68713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23718974" cy="131736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718974" cy="13173686"/>
              <a:chOff x="0" y="0"/>
              <a:chExt cx="4685229" cy="260221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685230" cy="2602210"/>
              </a:xfrm>
              <a:custGeom>
                <a:avLst/>
                <a:gdLst/>
                <a:ahLst/>
                <a:cxnLst/>
                <a:rect r="r" b="b" t="t" l="l"/>
                <a:pathLst>
                  <a:path h="2602210" w="4685230">
                    <a:moveTo>
                      <a:pt x="22111" y="0"/>
                    </a:moveTo>
                    <a:lnTo>
                      <a:pt x="4663119" y="0"/>
                    </a:lnTo>
                    <a:cubicBezTo>
                      <a:pt x="4668983" y="0"/>
                      <a:pt x="4674607" y="2330"/>
                      <a:pt x="4678754" y="6476"/>
                    </a:cubicBezTo>
                    <a:cubicBezTo>
                      <a:pt x="4682900" y="10623"/>
                      <a:pt x="4685230" y="16247"/>
                      <a:pt x="4685230" y="22111"/>
                    </a:cubicBezTo>
                    <a:lnTo>
                      <a:pt x="4685230" y="2580099"/>
                    </a:lnTo>
                    <a:cubicBezTo>
                      <a:pt x="4685230" y="2592310"/>
                      <a:pt x="4675330" y="2602210"/>
                      <a:pt x="4663119" y="2602210"/>
                    </a:cubicBezTo>
                    <a:lnTo>
                      <a:pt x="22111" y="2602210"/>
                    </a:lnTo>
                    <a:cubicBezTo>
                      <a:pt x="16247" y="2602210"/>
                      <a:pt x="10623" y="2599880"/>
                      <a:pt x="6476" y="2595734"/>
                    </a:cubicBezTo>
                    <a:cubicBezTo>
                      <a:pt x="2330" y="2591587"/>
                      <a:pt x="0" y="2585963"/>
                      <a:pt x="0" y="2580099"/>
                    </a:cubicBezTo>
                    <a:lnTo>
                      <a:pt x="0" y="22111"/>
                    </a:lnTo>
                    <a:cubicBezTo>
                      <a:pt x="0" y="16247"/>
                      <a:pt x="2330" y="10623"/>
                      <a:pt x="6476" y="6476"/>
                    </a:cubicBezTo>
                    <a:cubicBezTo>
                      <a:pt x="10623" y="2330"/>
                      <a:pt x="16247" y="0"/>
                      <a:pt x="22111" y="0"/>
                    </a:cubicBezTo>
                    <a:close/>
                  </a:path>
                </a:pathLst>
              </a:custGeom>
              <a:solidFill>
                <a:srgbClr val="FFE3DD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9525"/>
                <a:ext cx="4685229" cy="2611735"/>
              </a:xfrm>
              <a:prstGeom prst="rect">
                <a:avLst/>
              </a:prstGeom>
            </p:spPr>
            <p:txBody>
              <a:bodyPr anchor="ctr" rtlCol="false" tIns="58994" lIns="58994" bIns="58994" rIns="58994"/>
              <a:lstStyle/>
              <a:p>
                <a:pPr algn="ctr" marL="0" indent="0" lvl="0">
                  <a:lnSpc>
                    <a:spcPts val="252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039087" y="1100443"/>
              <a:ext cx="3736278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200"/>
                </a:lnSpc>
              </a:pPr>
              <a:r>
                <a:rPr lang="en-US" sz="6000" spc="-60">
                  <a:solidFill>
                    <a:srgbClr val="54243E"/>
                  </a:solidFill>
                  <a:ea typeface="Source Han Sans KR Bold"/>
                </a:rPr>
                <a:t>목차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252231" y="2848713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01.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635106" y="2909020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프로젝트 기획서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52231" y="4455571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02.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635106" y="4515878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사용 기술 목록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52231" y="6064236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03.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635106" y="6124543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개발 스케줄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252231" y="7672901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04.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635106" y="7733208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주요 기능 설명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52231" y="9281566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05.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3635106" y="9341873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요구사항 정의서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252231" y="10890232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06.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635106" y="10950539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화면 설계서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178675" y="4455571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08.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6561550" y="4515878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latin typeface="Source Han Sans KR Bold"/>
                </a:rPr>
                <a:t>ERD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5178675" y="6064236"/>
              <a:ext cx="1464412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09.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6643087" y="6124543"/>
              <a:ext cx="6368684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소프트웨어 아키텍쳐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5178675" y="7670645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10.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6561550" y="7730952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향후 개발 계획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178675" y="9279310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11.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6561550" y="9339617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프로젝트 소감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5178675" y="2846905"/>
              <a:ext cx="1382875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07.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6561550" y="2907213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latin typeface="Source Han Sans KR Bold"/>
                </a:rPr>
                <a:t>UML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82172" y="3294340"/>
            <a:ext cx="9888082" cy="6572649"/>
            <a:chOff x="0" y="0"/>
            <a:chExt cx="13184109" cy="8763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184144" cy="8763513"/>
            </a:xfrm>
            <a:custGeom>
              <a:avLst/>
              <a:gdLst/>
              <a:ahLst/>
              <a:cxnLst/>
              <a:rect r="r" b="b" t="t" l="l"/>
              <a:pathLst>
                <a:path h="8763513" w="13184144">
                  <a:moveTo>
                    <a:pt x="0" y="0"/>
                  </a:moveTo>
                  <a:lnTo>
                    <a:pt x="13184144" y="0"/>
                  </a:lnTo>
                  <a:lnTo>
                    <a:pt x="13184144" y="8763513"/>
                  </a:lnTo>
                  <a:lnTo>
                    <a:pt x="0" y="876351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3184109" cy="87825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  <a:r>
                <a:rPr lang="en-US" sz="2700">
                  <a:solidFill>
                    <a:srgbClr val="FFFFFF"/>
                  </a:solidFill>
                  <a:ea typeface="Arimo"/>
                </a:rPr>
                <a:t>ㄴ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82172" y="3294340"/>
            <a:ext cx="9898131" cy="6572649"/>
            <a:chOff x="0" y="0"/>
            <a:chExt cx="15158302" cy="10065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24" y="-1524"/>
              <a:ext cx="15161301" cy="10068636"/>
            </a:xfrm>
            <a:custGeom>
              <a:avLst/>
              <a:gdLst/>
              <a:ahLst/>
              <a:cxnLst/>
              <a:rect r="r" b="b" t="t" l="l"/>
              <a:pathLst>
                <a:path h="10068636" w="15161301">
                  <a:moveTo>
                    <a:pt x="1524" y="0"/>
                  </a:moveTo>
                  <a:lnTo>
                    <a:pt x="15159772" y="0"/>
                  </a:lnTo>
                  <a:cubicBezTo>
                    <a:pt x="15160665" y="0"/>
                    <a:pt x="15161301" y="762"/>
                    <a:pt x="15161301" y="1524"/>
                  </a:cubicBezTo>
                  <a:lnTo>
                    <a:pt x="15161301" y="10067112"/>
                  </a:lnTo>
                  <a:cubicBezTo>
                    <a:pt x="15161301" y="10068001"/>
                    <a:pt x="15160540" y="10068636"/>
                    <a:pt x="15159772" y="10068636"/>
                  </a:cubicBezTo>
                  <a:lnTo>
                    <a:pt x="1524" y="10068636"/>
                  </a:lnTo>
                  <a:cubicBezTo>
                    <a:pt x="635" y="10068636"/>
                    <a:pt x="0" y="10067874"/>
                    <a:pt x="0" y="10067112"/>
                  </a:cubicBezTo>
                  <a:lnTo>
                    <a:pt x="0" y="1524"/>
                  </a:lnTo>
                  <a:cubicBezTo>
                    <a:pt x="0" y="635"/>
                    <a:pt x="762" y="0"/>
                    <a:pt x="1524" y="0"/>
                  </a:cubicBezTo>
                  <a:moveTo>
                    <a:pt x="1524" y="3076"/>
                  </a:moveTo>
                  <a:lnTo>
                    <a:pt x="1524" y="1524"/>
                  </a:lnTo>
                  <a:lnTo>
                    <a:pt x="3202" y="1524"/>
                  </a:lnTo>
                  <a:lnTo>
                    <a:pt x="3202" y="10067112"/>
                  </a:lnTo>
                  <a:lnTo>
                    <a:pt x="1524" y="10067112"/>
                  </a:lnTo>
                  <a:lnTo>
                    <a:pt x="1524" y="10065561"/>
                  </a:lnTo>
                  <a:lnTo>
                    <a:pt x="15159772" y="10065561"/>
                  </a:lnTo>
                  <a:lnTo>
                    <a:pt x="15159772" y="10067112"/>
                  </a:lnTo>
                  <a:lnTo>
                    <a:pt x="15158093" y="10067112"/>
                  </a:lnTo>
                  <a:lnTo>
                    <a:pt x="15158093" y="1524"/>
                  </a:lnTo>
                  <a:lnTo>
                    <a:pt x="15159772" y="1524"/>
                  </a:lnTo>
                  <a:lnTo>
                    <a:pt x="15159772" y="3076"/>
                  </a:lnTo>
                  <a:lnTo>
                    <a:pt x="1524" y="3076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197338" y="3902634"/>
            <a:ext cx="6581140" cy="84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0"/>
              </a:lnSpc>
            </a:pPr>
            <a:r>
              <a:rPr lang="en-US" sz="2350">
                <a:solidFill>
                  <a:srgbClr val="002060"/>
                </a:solidFill>
                <a:latin typeface="Arimo Bold"/>
                <a:ea typeface="Arimo Bold"/>
              </a:rPr>
              <a:t>DLT 커뮤니티</a:t>
            </a:r>
          </a:p>
          <a:p>
            <a:pPr algn="l">
              <a:lnSpc>
                <a:spcPts val="1880"/>
              </a:lnSpc>
            </a:pPr>
          </a:p>
          <a:p>
            <a:pPr algn="l">
              <a:lnSpc>
                <a:spcPts val="1880"/>
              </a:lnSpc>
            </a:pPr>
            <a:r>
              <a:rPr lang="en-US" sz="1567">
                <a:solidFill>
                  <a:srgbClr val="808080"/>
                </a:solidFill>
                <a:latin typeface="Arimo"/>
                <a:ea typeface="Arimo"/>
              </a:rPr>
              <a:t>질문하고 소통하는 공간! 커뮤니티에 오신 것을 환영합니다.</a:t>
            </a:r>
          </a:p>
        </p:txBody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2197338" y="5013063"/>
          <a:ext cx="9067800" cy="2716742"/>
        </p:xfrm>
        <a:graphic>
          <a:graphicData uri="http://schemas.openxmlformats.org/drawingml/2006/table">
            <a:tbl>
              <a:tblPr/>
              <a:tblGrid>
                <a:gridCol w="739292"/>
                <a:gridCol w="5282465"/>
                <a:gridCol w="959910"/>
                <a:gridCol w="1354698"/>
                <a:gridCol w="731435"/>
              </a:tblGrid>
              <a:tr h="4380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번호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제목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작성자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작성일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조회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380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44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4472C4"/>
                          </a:solidFill>
                          <a:latin typeface="Arimo"/>
                          <a:ea typeface="Arimo"/>
                        </a:rPr>
                        <a:t>안녕하세요. 반갑습니다.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유정민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2024-01-05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10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4380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43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4472C4"/>
                          </a:solidFill>
                          <a:latin typeface="Arimo"/>
                          <a:ea typeface="Arimo"/>
                        </a:rPr>
                        <a:t>어서 오세요.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이연지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2024-01-03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4380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42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4472C4"/>
                          </a:solidFill>
                          <a:latin typeface="Arimo"/>
                          <a:ea typeface="Arimo"/>
                        </a:rPr>
                        <a:t>소통합시다.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박초윤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2024-01-02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14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  <a:tr h="4380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41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4472C4"/>
                          </a:solidFill>
                          <a:latin typeface="Arimo"/>
                          <a:ea typeface="Arimo"/>
                        </a:rPr>
                        <a:t>정보 교류 원해요.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박의범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2024-01-02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8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FF7"/>
                    </a:solidFill>
                  </a:tcPr>
                </a:tc>
              </a:tr>
              <a:tr h="52633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40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4472C4"/>
                          </a:solidFill>
                          <a:ea typeface="Arimo"/>
                        </a:rPr>
                        <a:t>안녕하세요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ea typeface="Arimo"/>
                        </a:rPr>
                        <a:t>박의범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2024-01-01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89"/>
                        </a:lnSpc>
                        <a:defRPr/>
                      </a:pPr>
                      <a:r>
                        <a:rPr lang="en-US" sz="1575">
                          <a:solidFill>
                            <a:srgbClr val="000000"/>
                          </a:solidFill>
                          <a:latin typeface="Arimo"/>
                        </a:rPr>
                        <a:t>20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DEEF"/>
                    </a:solidFill>
                  </a:tcPr>
                </a:tc>
              </a:tr>
            </a:tbl>
          </a:graphicData>
        </a:graphic>
      </p:graphicFrame>
      <p:grpSp>
        <p:nvGrpSpPr>
          <p:cNvPr name="Group 12" id="12"/>
          <p:cNvGrpSpPr/>
          <p:nvPr/>
        </p:nvGrpSpPr>
        <p:grpSpPr>
          <a:xfrm rot="0">
            <a:off x="1782172" y="8748888"/>
            <a:ext cx="9898131" cy="1118100"/>
            <a:chOff x="0" y="0"/>
            <a:chExt cx="13197508" cy="149080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3197508" cy="1490801"/>
              <a:chOff x="0" y="0"/>
              <a:chExt cx="13197508" cy="149080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2151" y="11323"/>
                <a:ext cx="13173159" cy="1468192"/>
              </a:xfrm>
              <a:custGeom>
                <a:avLst/>
                <a:gdLst/>
                <a:ahLst/>
                <a:cxnLst/>
                <a:rect r="r" b="b" t="t" l="l"/>
                <a:pathLst>
                  <a:path h="1468192" w="13173159">
                    <a:moveTo>
                      <a:pt x="0" y="0"/>
                    </a:moveTo>
                    <a:lnTo>
                      <a:pt x="13173159" y="0"/>
                    </a:lnTo>
                    <a:lnTo>
                      <a:pt x="13173159" y="1468192"/>
                    </a:lnTo>
                    <a:lnTo>
                      <a:pt x="0" y="1468192"/>
                    </a:lnTo>
                    <a:close/>
                  </a:path>
                </a:pathLst>
              </a:custGeom>
              <a:solidFill>
                <a:srgbClr val="1C3664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3197461" cy="1490842"/>
              </a:xfrm>
              <a:custGeom>
                <a:avLst/>
                <a:gdLst/>
                <a:ahLst/>
                <a:cxnLst/>
                <a:rect r="r" b="b" t="t" l="l"/>
                <a:pathLst>
                  <a:path h="1490842" w="13197461">
                    <a:moveTo>
                      <a:pt x="12151" y="0"/>
                    </a:moveTo>
                    <a:lnTo>
                      <a:pt x="13185310" y="0"/>
                    </a:lnTo>
                    <a:cubicBezTo>
                      <a:pt x="13191993" y="0"/>
                      <a:pt x="13197461" y="5095"/>
                      <a:pt x="13197461" y="11323"/>
                    </a:cubicBezTo>
                    <a:lnTo>
                      <a:pt x="13197461" y="1479515"/>
                    </a:lnTo>
                    <a:cubicBezTo>
                      <a:pt x="13197461" y="1485742"/>
                      <a:pt x="13191993" y="1490842"/>
                      <a:pt x="13185310" y="1490842"/>
                    </a:cubicBezTo>
                    <a:lnTo>
                      <a:pt x="12151" y="1490842"/>
                    </a:lnTo>
                    <a:cubicBezTo>
                      <a:pt x="5468" y="1490842"/>
                      <a:pt x="0" y="1485742"/>
                      <a:pt x="0" y="1479515"/>
                    </a:cubicBezTo>
                    <a:lnTo>
                      <a:pt x="0" y="11323"/>
                    </a:lnTo>
                    <a:cubicBezTo>
                      <a:pt x="0" y="5095"/>
                      <a:pt x="5468" y="0"/>
                      <a:pt x="12151" y="0"/>
                    </a:cubicBezTo>
                    <a:moveTo>
                      <a:pt x="12151" y="22645"/>
                    </a:moveTo>
                    <a:lnTo>
                      <a:pt x="12151" y="11323"/>
                    </a:lnTo>
                    <a:lnTo>
                      <a:pt x="24303" y="11323"/>
                    </a:lnTo>
                    <a:lnTo>
                      <a:pt x="24303" y="1479515"/>
                    </a:lnTo>
                    <a:lnTo>
                      <a:pt x="12151" y="1479515"/>
                    </a:lnTo>
                    <a:lnTo>
                      <a:pt x="12151" y="1468192"/>
                    </a:lnTo>
                    <a:lnTo>
                      <a:pt x="13185310" y="1468192"/>
                    </a:lnTo>
                    <a:lnTo>
                      <a:pt x="13185310" y="1479515"/>
                    </a:lnTo>
                    <a:lnTo>
                      <a:pt x="13173159" y="1479515"/>
                    </a:lnTo>
                    <a:lnTo>
                      <a:pt x="13173159" y="11323"/>
                    </a:lnTo>
                    <a:lnTo>
                      <a:pt x="13185310" y="11323"/>
                    </a:lnTo>
                    <a:lnTo>
                      <a:pt x="13185310" y="22645"/>
                    </a:lnTo>
                    <a:lnTo>
                      <a:pt x="12151" y="22645"/>
                    </a:lnTo>
                    <a:close/>
                  </a:path>
                </a:pathLst>
              </a:custGeom>
              <a:solidFill>
                <a:srgbClr val="41719C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864588" y="100361"/>
              <a:ext cx="2945488" cy="1225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Arimo Bold"/>
                </a:rPr>
                <a:t>Our Office</a:t>
              </a:r>
            </a:p>
            <a:p>
              <a:pPr algn="l">
                <a:lnSpc>
                  <a:spcPts val="1439"/>
                </a:lnSpc>
              </a:pPr>
            </a:p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ea typeface="Arimo"/>
                </a:rPr>
                <a:t>서울시 서대문구 이대역 바로앞</a:t>
              </a:r>
            </a:p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Arimo"/>
                </a:rPr>
                <a:t>+012 3456 7890</a:t>
              </a:r>
            </a:p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Arimo"/>
                </a:rPr>
                <a:t>dbwjdals62@gmail.com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711874" y="12138"/>
              <a:ext cx="2214554" cy="1466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Arimo Bold"/>
                </a:rPr>
                <a:t>Working Hours</a:t>
              </a:r>
            </a:p>
            <a:p>
              <a:pPr algn="l">
                <a:lnSpc>
                  <a:spcPts val="1439"/>
                </a:lnSpc>
              </a:pPr>
            </a:p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Arimo"/>
                </a:rPr>
                <a:t>Monday - Friday</a:t>
              </a:r>
            </a:p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F7F7F7"/>
                  </a:solidFill>
                  <a:latin typeface="Arimo Bold"/>
                </a:rPr>
                <a:t>09:00 am - 06:00 pm</a:t>
              </a:r>
            </a:p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FFFFFF"/>
                  </a:solidFill>
                  <a:latin typeface="Arimo"/>
                </a:rPr>
                <a:t>Saturday/Sunday</a:t>
              </a:r>
            </a:p>
            <a:p>
              <a:pPr algn="l">
                <a:lnSpc>
                  <a:spcPts val="1439"/>
                </a:lnSpc>
              </a:pPr>
              <a:r>
                <a:rPr lang="en-US" sz="1200">
                  <a:solidFill>
                    <a:srgbClr val="F7F7F7"/>
                  </a:solidFill>
                  <a:latin typeface="Arimo Bold"/>
                </a:rPr>
                <a:t>Closed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242287" y="8232816"/>
            <a:ext cx="990600" cy="419100"/>
            <a:chOff x="0" y="0"/>
            <a:chExt cx="1320800" cy="558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2700" y="12700"/>
              <a:ext cx="1295400" cy="533400"/>
            </a:xfrm>
            <a:custGeom>
              <a:avLst/>
              <a:gdLst/>
              <a:ahLst/>
              <a:cxnLst/>
              <a:rect r="r" b="b" t="t" l="l"/>
              <a:pathLst>
                <a:path h="533400" w="1295400">
                  <a:moveTo>
                    <a:pt x="208407" y="0"/>
                  </a:moveTo>
                  <a:lnTo>
                    <a:pt x="1086993" y="0"/>
                  </a:lnTo>
                  <a:cubicBezTo>
                    <a:pt x="1202055" y="0"/>
                    <a:pt x="1295400" y="119380"/>
                    <a:pt x="1295400" y="266700"/>
                  </a:cubicBezTo>
                  <a:cubicBezTo>
                    <a:pt x="1295400" y="414020"/>
                    <a:pt x="1202055" y="533400"/>
                    <a:pt x="1086993" y="533400"/>
                  </a:cubicBezTo>
                  <a:lnTo>
                    <a:pt x="208407" y="533400"/>
                  </a:lnTo>
                  <a:cubicBezTo>
                    <a:pt x="93345" y="533400"/>
                    <a:pt x="0" y="414020"/>
                    <a:pt x="0" y="266700"/>
                  </a:cubicBezTo>
                  <a:cubicBezTo>
                    <a:pt x="0" y="119380"/>
                    <a:pt x="93345" y="0"/>
                    <a:pt x="208407" y="0"/>
                  </a:cubicBez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0800" cy="558800"/>
            </a:xfrm>
            <a:custGeom>
              <a:avLst/>
              <a:gdLst/>
              <a:ahLst/>
              <a:cxnLst/>
              <a:rect r="r" b="b" t="t" l="l"/>
              <a:pathLst>
                <a:path h="558800" w="1320800">
                  <a:moveTo>
                    <a:pt x="221107" y="0"/>
                  </a:moveTo>
                  <a:lnTo>
                    <a:pt x="1099693" y="0"/>
                  </a:lnTo>
                  <a:lnTo>
                    <a:pt x="1099693" y="12700"/>
                  </a:lnTo>
                  <a:lnTo>
                    <a:pt x="1099693" y="0"/>
                  </a:lnTo>
                  <a:lnTo>
                    <a:pt x="1099693" y="12700"/>
                  </a:lnTo>
                  <a:lnTo>
                    <a:pt x="1099693" y="0"/>
                  </a:lnTo>
                  <a:cubicBezTo>
                    <a:pt x="1224534" y="0"/>
                    <a:pt x="1320800" y="128143"/>
                    <a:pt x="1320800" y="279400"/>
                  </a:cubicBezTo>
                  <a:lnTo>
                    <a:pt x="1308100" y="279400"/>
                  </a:lnTo>
                  <a:lnTo>
                    <a:pt x="1320800" y="279400"/>
                  </a:lnTo>
                  <a:cubicBezTo>
                    <a:pt x="1320800" y="430657"/>
                    <a:pt x="1224534" y="558800"/>
                    <a:pt x="1099693" y="558800"/>
                  </a:cubicBezTo>
                  <a:lnTo>
                    <a:pt x="1099693" y="546100"/>
                  </a:lnTo>
                  <a:lnTo>
                    <a:pt x="1099693" y="558800"/>
                  </a:lnTo>
                  <a:lnTo>
                    <a:pt x="221107" y="558800"/>
                  </a:lnTo>
                  <a:lnTo>
                    <a:pt x="221107" y="546100"/>
                  </a:lnTo>
                  <a:lnTo>
                    <a:pt x="221107" y="558800"/>
                  </a:lnTo>
                  <a:lnTo>
                    <a:pt x="221107" y="546100"/>
                  </a:lnTo>
                  <a:lnTo>
                    <a:pt x="221107" y="558800"/>
                  </a:lnTo>
                  <a:cubicBezTo>
                    <a:pt x="96266" y="558800"/>
                    <a:pt x="0" y="430657"/>
                    <a:pt x="0" y="279400"/>
                  </a:cubicBezTo>
                  <a:cubicBezTo>
                    <a:pt x="0" y="128143"/>
                    <a:pt x="96266" y="0"/>
                    <a:pt x="221107" y="0"/>
                  </a:cubicBezTo>
                  <a:lnTo>
                    <a:pt x="221107" y="12700"/>
                  </a:lnTo>
                  <a:lnTo>
                    <a:pt x="221107" y="0"/>
                  </a:lnTo>
                  <a:moveTo>
                    <a:pt x="221107" y="25400"/>
                  </a:moveTo>
                  <a:lnTo>
                    <a:pt x="221107" y="12700"/>
                  </a:lnTo>
                  <a:lnTo>
                    <a:pt x="221107" y="25400"/>
                  </a:lnTo>
                  <a:cubicBezTo>
                    <a:pt x="115697" y="25400"/>
                    <a:pt x="25400" y="136017"/>
                    <a:pt x="25400" y="279400"/>
                  </a:cubicBezTo>
                  <a:lnTo>
                    <a:pt x="12700" y="279400"/>
                  </a:lnTo>
                  <a:lnTo>
                    <a:pt x="25400" y="279400"/>
                  </a:lnTo>
                  <a:cubicBezTo>
                    <a:pt x="25400" y="422783"/>
                    <a:pt x="115697" y="533400"/>
                    <a:pt x="221107" y="533400"/>
                  </a:cubicBezTo>
                  <a:lnTo>
                    <a:pt x="1099693" y="533400"/>
                  </a:lnTo>
                  <a:cubicBezTo>
                    <a:pt x="1205103" y="533400"/>
                    <a:pt x="1295400" y="422783"/>
                    <a:pt x="1295400" y="279400"/>
                  </a:cubicBezTo>
                  <a:cubicBezTo>
                    <a:pt x="1295400" y="136017"/>
                    <a:pt x="1205103" y="25400"/>
                    <a:pt x="1099693" y="25400"/>
                  </a:cubicBezTo>
                  <a:lnTo>
                    <a:pt x="221107" y="25400"/>
                  </a:lnTo>
                  <a:close/>
                </a:path>
              </a:pathLst>
            </a:custGeom>
            <a:solidFill>
              <a:srgbClr val="00206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320800" cy="577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60"/>
                </a:lnSpc>
              </a:pPr>
              <a:r>
                <a:rPr lang="en-US" sz="1800">
                  <a:solidFill>
                    <a:srgbClr val="FFFFFF"/>
                  </a:solidFill>
                  <a:ea typeface="Arimo Bold"/>
                </a:rPr>
                <a:t>등록</a:t>
              </a:r>
            </a:p>
          </p:txBody>
        </p:sp>
      </p:grpSp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5487907" y="7738935"/>
          <a:ext cx="2438400" cy="323850"/>
        </p:xfrm>
        <a:graphic>
          <a:graphicData uri="http://schemas.openxmlformats.org/drawingml/2006/table">
            <a:tbl>
              <a:tblPr/>
              <a:tblGrid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</a:tblGrid>
              <a:tr h="3238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808080"/>
                          </a:solidFill>
                          <a:latin typeface="Arimo Bold"/>
                        </a:rPr>
                        <a:t>≪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808080"/>
                          </a:solidFill>
                          <a:latin typeface="Arimo"/>
                        </a:rPr>
                        <a:t>&lt;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808080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808080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808080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808080"/>
                          </a:solidFill>
                          <a:latin typeface="Arimo"/>
                        </a:rPr>
                        <a:t>4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808080"/>
                          </a:solidFill>
                          <a:latin typeface="Arimo"/>
                        </a:rPr>
                        <a:t>&gt;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808080"/>
                          </a:solidFill>
                          <a:latin typeface="Arimo Bold"/>
                        </a:rPr>
                        <a:t>≫</a:t>
                      </a:r>
                      <a:endParaRPr lang="en-US" sz="1100"/>
                    </a:p>
                  </a:txBody>
                  <a:tcPr marL="91440" marR="91440" marT="91440" marB="91440" anchor="ctr">
                    <a:lnL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2700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12191407" y="3292679"/>
          <a:ext cx="4319372" cy="6574310"/>
        </p:xfrm>
        <a:graphic>
          <a:graphicData uri="http://schemas.openxmlformats.org/drawingml/2006/table">
            <a:tbl>
              <a:tblPr/>
              <a:tblGrid>
                <a:gridCol w="854036"/>
                <a:gridCol w="3465336"/>
              </a:tblGrid>
              <a:tr h="902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화면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68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지역별 통계 -&gt;  질병 정보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668716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Description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</a:tr>
              <a:tr h="10317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1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제목을 누르면 게시물 상세페이지로 이동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15761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2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rimo"/>
                          <a:ea typeface="Arimo"/>
                        </a:rPr>
                        <a:t>≪ ≫ 클릭 시 맨 끝 페이지로 이동, &lt; &gt; 클릭 시 한 칸 옆 페이지로 이동, 숫자 클릭 시 해당 페이지로 이동 가능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12828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3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"/>
                        </a:rPr>
                        <a:t>등록 버튼 클릭 시 글 작성 페이지 혹은 로그인 페이지로 이동하도록 설정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11117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Arimo"/>
                        </a:rPr>
                        <a:t>4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</a:tbl>
          </a:graphicData>
        </a:graphic>
      </p:graphicFrame>
      <p:sp>
        <p:nvSpPr>
          <p:cNvPr name="TextBox 24" id="24"/>
          <p:cNvSpPr txBox="true"/>
          <p:nvPr/>
        </p:nvSpPr>
        <p:spPr>
          <a:xfrm rot="0">
            <a:off x="995571" y="1028700"/>
            <a:ext cx="3743842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화면 설계서</a:t>
            </a:r>
          </a:p>
        </p:txBody>
      </p:sp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1997536" y="1919637"/>
          <a:ext cx="14292928" cy="1314450"/>
        </p:xfrm>
        <a:graphic>
          <a:graphicData uri="http://schemas.openxmlformats.org/drawingml/2006/table">
            <a:tbl>
              <a:tblPr/>
              <a:tblGrid>
                <a:gridCol w="2117899"/>
                <a:gridCol w="9271910"/>
                <a:gridCol w="1945711"/>
                <a:gridCol w="957407"/>
              </a:tblGrid>
              <a:tr h="6378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프로젝트 명 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 gridSpan="3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ea typeface="Arimo Bold"/>
                        </a:rPr>
                        <a:t>생활환경에 따른 노인 건강 분석 및 정책 제공 서비스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  <a:tr h="676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ea typeface="Arimo"/>
                        </a:rPr>
                        <a:t>설명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  <a:ea typeface="Arimo Bold"/>
                        </a:rPr>
                        <a:t>커뮤니티 페이지 (게시물 목록)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FFFFFF"/>
                          </a:solidFill>
                          <a:ea typeface="Arimo"/>
                        </a:rPr>
                        <a:t>페이지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243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30"/>
                        </a:lnSpc>
                        <a:defRPr/>
                      </a:pPr>
                      <a:r>
                        <a:rPr lang="en-US" sz="2250">
                          <a:solidFill>
                            <a:srgbClr val="000000"/>
                          </a:solidFill>
                          <a:latin typeface="Arimo Bold"/>
                        </a:rPr>
                        <a:t>16</a:t>
                      </a:r>
                      <a:endParaRPr lang="en-US" sz="1100"/>
                    </a:p>
                  </a:txBody>
                  <a:tcPr marL="91425" marR="91425" marT="91425" marB="914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DD"/>
                    </a:solidFill>
                  </a:tcPr>
                </a:tc>
              </a:tr>
            </a:tbl>
          </a:graphicData>
        </a:graphic>
      </p:graphicFrame>
      <p:grpSp>
        <p:nvGrpSpPr>
          <p:cNvPr name="Group 26" id="26"/>
          <p:cNvGrpSpPr/>
          <p:nvPr/>
        </p:nvGrpSpPr>
        <p:grpSpPr>
          <a:xfrm rot="0">
            <a:off x="2480236" y="5428481"/>
            <a:ext cx="554196" cy="515349"/>
            <a:chOff x="0" y="0"/>
            <a:chExt cx="738928" cy="6871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1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933711" y="7481261"/>
            <a:ext cx="554196" cy="515349"/>
            <a:chOff x="0" y="0"/>
            <a:chExt cx="738928" cy="68713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688091" y="8062785"/>
            <a:ext cx="554196" cy="515349"/>
            <a:chOff x="0" y="0"/>
            <a:chExt cx="738928" cy="68713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9525" y="9525"/>
              <a:ext cx="719836" cy="668020"/>
            </a:xfrm>
            <a:custGeom>
              <a:avLst/>
              <a:gdLst/>
              <a:ahLst/>
              <a:cxnLst/>
              <a:rect r="r" b="b" t="t" l="l"/>
              <a:pathLst>
                <a:path h="668020" w="719836">
                  <a:moveTo>
                    <a:pt x="0" y="334010"/>
                  </a:moveTo>
                  <a:cubicBezTo>
                    <a:pt x="0" y="149606"/>
                    <a:pt x="161163" y="0"/>
                    <a:pt x="359918" y="0"/>
                  </a:cubicBezTo>
                  <a:cubicBezTo>
                    <a:pt x="558673" y="0"/>
                    <a:pt x="719836" y="149606"/>
                    <a:pt x="719836" y="334010"/>
                  </a:cubicBezTo>
                  <a:cubicBezTo>
                    <a:pt x="719836" y="518414"/>
                    <a:pt x="558673" y="668020"/>
                    <a:pt x="359918" y="668020"/>
                  </a:cubicBezTo>
                  <a:cubicBezTo>
                    <a:pt x="161163" y="668020"/>
                    <a:pt x="0" y="518541"/>
                    <a:pt x="0" y="33401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38886" cy="687070"/>
            </a:xfrm>
            <a:custGeom>
              <a:avLst/>
              <a:gdLst/>
              <a:ahLst/>
              <a:cxnLst/>
              <a:rect r="r" b="b" t="t" l="l"/>
              <a:pathLst>
                <a:path h="687070" w="738886">
                  <a:moveTo>
                    <a:pt x="0" y="343535"/>
                  </a:moveTo>
                  <a:cubicBezTo>
                    <a:pt x="0" y="153162"/>
                    <a:pt x="166116" y="0"/>
                    <a:pt x="369443" y="0"/>
                  </a:cubicBezTo>
                  <a:cubicBezTo>
                    <a:pt x="572770" y="0"/>
                    <a:pt x="738886" y="153162"/>
                    <a:pt x="738886" y="343535"/>
                  </a:cubicBezTo>
                  <a:lnTo>
                    <a:pt x="729361" y="343535"/>
                  </a:lnTo>
                  <a:lnTo>
                    <a:pt x="738886" y="343535"/>
                  </a:lnTo>
                  <a:cubicBezTo>
                    <a:pt x="738886" y="533908"/>
                    <a:pt x="572770" y="687070"/>
                    <a:pt x="369443" y="687070"/>
                  </a:cubicBezTo>
                  <a:lnTo>
                    <a:pt x="369443" y="677545"/>
                  </a:lnTo>
                  <a:lnTo>
                    <a:pt x="369443" y="687070"/>
                  </a:lnTo>
                  <a:cubicBezTo>
                    <a:pt x="166116" y="687070"/>
                    <a:pt x="0" y="533908"/>
                    <a:pt x="0" y="343535"/>
                  </a:cubicBezTo>
                  <a:lnTo>
                    <a:pt x="9525" y="343535"/>
                  </a:lnTo>
                  <a:lnTo>
                    <a:pt x="19050" y="343535"/>
                  </a:lnTo>
                  <a:lnTo>
                    <a:pt x="9525" y="343535"/>
                  </a:lnTo>
                  <a:lnTo>
                    <a:pt x="0" y="343535"/>
                  </a:lnTo>
                  <a:moveTo>
                    <a:pt x="19050" y="343535"/>
                  </a:moveTo>
                  <a:cubicBezTo>
                    <a:pt x="19050" y="348742"/>
                    <a:pt x="14732" y="353060"/>
                    <a:pt x="9525" y="353060"/>
                  </a:cubicBezTo>
                  <a:cubicBezTo>
                    <a:pt x="4318" y="353060"/>
                    <a:pt x="0" y="348869"/>
                    <a:pt x="0" y="343535"/>
                  </a:cubicBezTo>
                  <a:cubicBezTo>
                    <a:pt x="0" y="338201"/>
                    <a:pt x="4318" y="334010"/>
                    <a:pt x="9525" y="334010"/>
                  </a:cubicBezTo>
                  <a:cubicBezTo>
                    <a:pt x="14732" y="334010"/>
                    <a:pt x="19050" y="338328"/>
                    <a:pt x="19050" y="343535"/>
                  </a:cubicBezTo>
                  <a:cubicBezTo>
                    <a:pt x="19050" y="522097"/>
                    <a:pt x="175260" y="668020"/>
                    <a:pt x="369443" y="668020"/>
                  </a:cubicBezTo>
                  <a:cubicBezTo>
                    <a:pt x="563626" y="668020"/>
                    <a:pt x="719836" y="522097"/>
                    <a:pt x="719836" y="343535"/>
                  </a:cubicBezTo>
                  <a:cubicBezTo>
                    <a:pt x="719836" y="164973"/>
                    <a:pt x="563626" y="19050"/>
                    <a:pt x="369443" y="19050"/>
                  </a:cubicBezTo>
                  <a:lnTo>
                    <a:pt x="369443" y="9525"/>
                  </a:lnTo>
                  <a:lnTo>
                    <a:pt x="369443" y="19050"/>
                  </a:lnTo>
                  <a:cubicBezTo>
                    <a:pt x="175260" y="19050"/>
                    <a:pt x="19050" y="164973"/>
                    <a:pt x="19050" y="343535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738928" cy="734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Impact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194349" y="1943100"/>
            <a:ext cx="11899301" cy="7713065"/>
          </a:xfrm>
          <a:custGeom>
            <a:avLst/>
            <a:gdLst/>
            <a:ahLst/>
            <a:cxnLst/>
            <a:rect r="r" b="b" t="t" l="l"/>
            <a:pathLst>
              <a:path h="7713065" w="11899301">
                <a:moveTo>
                  <a:pt x="0" y="0"/>
                </a:moveTo>
                <a:lnTo>
                  <a:pt x="11899302" y="0"/>
                </a:lnTo>
                <a:lnTo>
                  <a:pt x="11899302" y="7713065"/>
                </a:lnTo>
                <a:lnTo>
                  <a:pt x="0" y="7713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5571" y="1028700"/>
            <a:ext cx="1447115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latin typeface="Source Han Sans KR Bold"/>
                <a:ea typeface="Source Han Sans KR Bold"/>
              </a:rPr>
              <a:t>유스케이스 다이어그램 (Use case Diagram)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33699" y="2112412"/>
            <a:ext cx="11420602" cy="7640457"/>
          </a:xfrm>
          <a:custGeom>
            <a:avLst/>
            <a:gdLst/>
            <a:ahLst/>
            <a:cxnLst/>
            <a:rect r="r" b="b" t="t" l="l"/>
            <a:pathLst>
              <a:path h="7640457" w="11420602">
                <a:moveTo>
                  <a:pt x="0" y="0"/>
                </a:moveTo>
                <a:lnTo>
                  <a:pt x="11420602" y="0"/>
                </a:lnTo>
                <a:lnTo>
                  <a:pt x="11420602" y="7640456"/>
                </a:lnTo>
                <a:lnTo>
                  <a:pt x="0" y="76404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2" t="0" r="-648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5571" y="1028700"/>
            <a:ext cx="1198334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latin typeface="Source Han Sans KR Bold"/>
                <a:ea typeface="Source Han Sans KR Bold"/>
              </a:rPr>
              <a:t>클래스 다이어그램 (Class Diagram)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9780" y="2578484"/>
            <a:ext cx="7894220" cy="5130033"/>
          </a:xfrm>
          <a:custGeom>
            <a:avLst/>
            <a:gdLst/>
            <a:ahLst/>
            <a:cxnLst/>
            <a:rect r="r" b="b" t="t" l="l"/>
            <a:pathLst>
              <a:path h="5130033" w="7894220">
                <a:moveTo>
                  <a:pt x="0" y="0"/>
                </a:moveTo>
                <a:lnTo>
                  <a:pt x="7894220" y="0"/>
                </a:lnTo>
                <a:lnTo>
                  <a:pt x="7894220" y="5130032"/>
                </a:lnTo>
                <a:lnTo>
                  <a:pt x="0" y="513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0" t="0" r="-187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578484"/>
            <a:ext cx="7894220" cy="5130033"/>
          </a:xfrm>
          <a:custGeom>
            <a:avLst/>
            <a:gdLst/>
            <a:ahLst/>
            <a:cxnLst/>
            <a:rect r="r" b="b" t="t" l="l"/>
            <a:pathLst>
              <a:path h="5130033" w="7894220">
                <a:moveTo>
                  <a:pt x="0" y="0"/>
                </a:moveTo>
                <a:lnTo>
                  <a:pt x="7894220" y="0"/>
                </a:lnTo>
                <a:lnTo>
                  <a:pt x="7894220" y="5130032"/>
                </a:lnTo>
                <a:lnTo>
                  <a:pt x="0" y="5130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74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5571" y="1028700"/>
            <a:ext cx="13873668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latin typeface="Source Han Sans KR Bold"/>
                <a:ea typeface="Source Han Sans KR Bold"/>
              </a:rPr>
              <a:t>시퀀스 다이어그램(Sequence Diagram)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41292" y="2140750"/>
            <a:ext cx="9205416" cy="7117550"/>
          </a:xfrm>
          <a:custGeom>
            <a:avLst/>
            <a:gdLst/>
            <a:ahLst/>
            <a:cxnLst/>
            <a:rect r="r" b="b" t="t" l="l"/>
            <a:pathLst>
              <a:path h="7117550" w="9205416">
                <a:moveTo>
                  <a:pt x="0" y="0"/>
                </a:moveTo>
                <a:lnTo>
                  <a:pt x="9205416" y="0"/>
                </a:lnTo>
                <a:lnTo>
                  <a:pt x="9205416" y="7117550"/>
                </a:lnTo>
                <a:lnTo>
                  <a:pt x="0" y="71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74" r="0" b="-397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5571" y="1028700"/>
            <a:ext cx="277784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latin typeface="Source Han Sans KR Bold"/>
              </a:rPr>
              <a:t>ERD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843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305032" y="1943100"/>
            <a:ext cx="7716036" cy="7701335"/>
          </a:xfrm>
          <a:custGeom>
            <a:avLst/>
            <a:gdLst/>
            <a:ahLst/>
            <a:cxnLst/>
            <a:rect r="r" b="b" t="t" l="l"/>
            <a:pathLst>
              <a:path h="7701335" w="7716036">
                <a:moveTo>
                  <a:pt x="0" y="0"/>
                </a:moveTo>
                <a:lnTo>
                  <a:pt x="7716036" y="0"/>
                </a:lnTo>
                <a:lnTo>
                  <a:pt x="7716036" y="7701335"/>
                </a:lnTo>
                <a:lnTo>
                  <a:pt x="0" y="7701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06" t="-7192" r="-14206" b="-1217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5571" y="1028700"/>
            <a:ext cx="6446639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소프트웨어 아키텍쳐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174149"/>
            <a:ext cx="5267015" cy="6717768"/>
          </a:xfrm>
          <a:custGeom>
            <a:avLst/>
            <a:gdLst/>
            <a:ahLst/>
            <a:cxnLst/>
            <a:rect r="r" b="b" t="t" l="l"/>
            <a:pathLst>
              <a:path h="6717768" w="5267015">
                <a:moveTo>
                  <a:pt x="0" y="0"/>
                </a:moveTo>
                <a:lnTo>
                  <a:pt x="5267015" y="0"/>
                </a:lnTo>
                <a:lnTo>
                  <a:pt x="5267015" y="6717767"/>
                </a:lnTo>
                <a:lnTo>
                  <a:pt x="0" y="671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9" t="0" r="-1491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95715" y="2174149"/>
            <a:ext cx="5267015" cy="6717768"/>
          </a:xfrm>
          <a:custGeom>
            <a:avLst/>
            <a:gdLst/>
            <a:ahLst/>
            <a:cxnLst/>
            <a:rect r="r" b="b" t="t" l="l"/>
            <a:pathLst>
              <a:path h="6717768" w="5267015">
                <a:moveTo>
                  <a:pt x="0" y="0"/>
                </a:moveTo>
                <a:lnTo>
                  <a:pt x="5267015" y="0"/>
                </a:lnTo>
                <a:lnTo>
                  <a:pt x="5267015" y="6717767"/>
                </a:lnTo>
                <a:lnTo>
                  <a:pt x="0" y="67177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453" b="-687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5571" y="1028700"/>
            <a:ext cx="9317794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프로젝트 구조 및 패키지 구성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562730" y="6249414"/>
            <a:ext cx="5698883" cy="2642502"/>
            <a:chOff x="0" y="0"/>
            <a:chExt cx="7598510" cy="35233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7598510" cy="3523336"/>
              <a:chOff x="0" y="0"/>
              <a:chExt cx="1500940" cy="69596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00940" cy="695968"/>
              </a:xfrm>
              <a:custGeom>
                <a:avLst/>
                <a:gdLst/>
                <a:ahLst/>
                <a:cxnLst/>
                <a:rect r="r" b="b" t="t" l="l"/>
                <a:pathLst>
                  <a:path h="695968" w="1500940">
                    <a:moveTo>
                      <a:pt x="69283" y="0"/>
                    </a:moveTo>
                    <a:lnTo>
                      <a:pt x="1431657" y="0"/>
                    </a:lnTo>
                    <a:cubicBezTo>
                      <a:pt x="1450032" y="0"/>
                      <a:pt x="1467655" y="7299"/>
                      <a:pt x="1480648" y="20293"/>
                    </a:cubicBezTo>
                    <a:cubicBezTo>
                      <a:pt x="1493641" y="33286"/>
                      <a:pt x="1500940" y="50908"/>
                      <a:pt x="1500940" y="69283"/>
                    </a:cubicBezTo>
                    <a:lnTo>
                      <a:pt x="1500940" y="626684"/>
                    </a:lnTo>
                    <a:cubicBezTo>
                      <a:pt x="1500940" y="645059"/>
                      <a:pt x="1493641" y="662682"/>
                      <a:pt x="1480648" y="675675"/>
                    </a:cubicBezTo>
                    <a:cubicBezTo>
                      <a:pt x="1467655" y="688668"/>
                      <a:pt x="1450032" y="695968"/>
                      <a:pt x="1431657" y="695968"/>
                    </a:cubicBezTo>
                    <a:lnTo>
                      <a:pt x="69283" y="695968"/>
                    </a:lnTo>
                    <a:cubicBezTo>
                      <a:pt x="50908" y="695968"/>
                      <a:pt x="33286" y="688668"/>
                      <a:pt x="20293" y="675675"/>
                    </a:cubicBezTo>
                    <a:cubicBezTo>
                      <a:pt x="7299" y="662682"/>
                      <a:pt x="0" y="645059"/>
                      <a:pt x="0" y="626684"/>
                    </a:cubicBezTo>
                    <a:lnTo>
                      <a:pt x="0" y="69283"/>
                    </a:lnTo>
                    <a:cubicBezTo>
                      <a:pt x="0" y="50908"/>
                      <a:pt x="7299" y="33286"/>
                      <a:pt x="20293" y="20293"/>
                    </a:cubicBezTo>
                    <a:cubicBezTo>
                      <a:pt x="33286" y="7299"/>
                      <a:pt x="50908" y="0"/>
                      <a:pt x="69283" y="0"/>
                    </a:cubicBezTo>
                    <a:close/>
                  </a:path>
                </a:pathLst>
              </a:custGeom>
              <a:solidFill>
                <a:srgbClr val="54243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500940" cy="7340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700741" y="719421"/>
              <a:ext cx="6197028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83" indent="-237491" lvl="1">
                <a:lnSpc>
                  <a:spcPts val="3080"/>
                </a:lnSpc>
                <a:buFont typeface="Arial"/>
                <a:buChar char="•"/>
              </a:pPr>
              <a:r>
                <a:rPr lang="en-US" sz="22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mvc패턴에 맞게 프론트 컨트롤러 구성</a:t>
              </a:r>
            </a:p>
            <a:p>
              <a:pPr marL="474983" indent="-237491" lvl="1">
                <a:lnSpc>
                  <a:spcPts val="308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각 기능에 따라 서로 다른 dao, service,model 패키지로 구성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915728"/>
            <a:ext cx="7543110" cy="6342572"/>
            <a:chOff x="0" y="0"/>
            <a:chExt cx="10057480" cy="84567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57480" cy="4854241"/>
            </a:xfrm>
            <a:custGeom>
              <a:avLst/>
              <a:gdLst/>
              <a:ahLst/>
              <a:cxnLst/>
              <a:rect r="r" b="b" t="t" l="l"/>
              <a:pathLst>
                <a:path h="4854241" w="10057480">
                  <a:moveTo>
                    <a:pt x="0" y="0"/>
                  </a:moveTo>
                  <a:lnTo>
                    <a:pt x="10057480" y="0"/>
                  </a:lnTo>
                  <a:lnTo>
                    <a:pt x="10057480" y="4854241"/>
                  </a:lnTo>
                  <a:lnTo>
                    <a:pt x="0" y="4854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854241"/>
              <a:ext cx="10057480" cy="3602522"/>
            </a:xfrm>
            <a:custGeom>
              <a:avLst/>
              <a:gdLst/>
              <a:ahLst/>
              <a:cxnLst/>
              <a:rect r="r" b="b" t="t" l="l"/>
              <a:pathLst>
                <a:path h="3602522" w="10057480">
                  <a:moveTo>
                    <a:pt x="0" y="0"/>
                  </a:moveTo>
                  <a:lnTo>
                    <a:pt x="10057480" y="0"/>
                  </a:lnTo>
                  <a:lnTo>
                    <a:pt x="10057480" y="3602521"/>
                  </a:lnTo>
                  <a:lnTo>
                    <a:pt x="0" y="3602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943858" y="886112"/>
            <a:ext cx="7576239" cy="4059233"/>
            <a:chOff x="0" y="0"/>
            <a:chExt cx="10101652" cy="54123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01652" cy="4058700"/>
            </a:xfrm>
            <a:custGeom>
              <a:avLst/>
              <a:gdLst/>
              <a:ahLst/>
              <a:cxnLst/>
              <a:rect r="r" b="b" t="t" l="l"/>
              <a:pathLst>
                <a:path h="4058700" w="10101652">
                  <a:moveTo>
                    <a:pt x="0" y="0"/>
                  </a:moveTo>
                  <a:lnTo>
                    <a:pt x="10101652" y="0"/>
                  </a:lnTo>
                  <a:lnTo>
                    <a:pt x="10101652" y="4058700"/>
                  </a:lnTo>
                  <a:lnTo>
                    <a:pt x="0" y="40587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4058700"/>
              <a:ext cx="10101652" cy="1353611"/>
            </a:xfrm>
            <a:custGeom>
              <a:avLst/>
              <a:gdLst/>
              <a:ahLst/>
              <a:cxnLst/>
              <a:rect r="r" b="b" t="t" l="l"/>
              <a:pathLst>
                <a:path h="1353611" w="10101652">
                  <a:moveTo>
                    <a:pt x="0" y="0"/>
                  </a:moveTo>
                  <a:lnTo>
                    <a:pt x="10101652" y="0"/>
                  </a:lnTo>
                  <a:lnTo>
                    <a:pt x="10101652" y="1353610"/>
                  </a:lnTo>
                  <a:lnTo>
                    <a:pt x="0" y="1353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49966" y="6087014"/>
            <a:ext cx="6839935" cy="2644416"/>
            <a:chOff x="0" y="0"/>
            <a:chExt cx="1801464" cy="6964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1464" cy="696472"/>
            </a:xfrm>
            <a:custGeom>
              <a:avLst/>
              <a:gdLst/>
              <a:ahLst/>
              <a:cxnLst/>
              <a:rect r="r" b="b" t="t" l="l"/>
              <a:pathLst>
                <a:path h="696472" w="1801464">
                  <a:moveTo>
                    <a:pt x="57725" y="0"/>
                  </a:moveTo>
                  <a:lnTo>
                    <a:pt x="1743739" y="0"/>
                  </a:lnTo>
                  <a:cubicBezTo>
                    <a:pt x="1775620" y="0"/>
                    <a:pt x="1801464" y="25845"/>
                    <a:pt x="1801464" y="57725"/>
                  </a:cubicBezTo>
                  <a:lnTo>
                    <a:pt x="1801464" y="638746"/>
                  </a:lnTo>
                  <a:cubicBezTo>
                    <a:pt x="1801464" y="654056"/>
                    <a:pt x="1795383" y="668739"/>
                    <a:pt x="1784557" y="679564"/>
                  </a:cubicBezTo>
                  <a:cubicBezTo>
                    <a:pt x="1773731" y="690390"/>
                    <a:pt x="1759049" y="696472"/>
                    <a:pt x="1743739" y="696472"/>
                  </a:cubicBezTo>
                  <a:lnTo>
                    <a:pt x="57725" y="696472"/>
                  </a:lnTo>
                  <a:cubicBezTo>
                    <a:pt x="42416" y="696472"/>
                    <a:pt x="27733" y="690390"/>
                    <a:pt x="16907" y="679564"/>
                  </a:cubicBezTo>
                  <a:cubicBezTo>
                    <a:pt x="6082" y="668739"/>
                    <a:pt x="0" y="654056"/>
                    <a:pt x="0" y="638746"/>
                  </a:cubicBezTo>
                  <a:lnTo>
                    <a:pt x="0" y="57725"/>
                  </a:lnTo>
                  <a:cubicBezTo>
                    <a:pt x="0" y="42416"/>
                    <a:pt x="6082" y="27733"/>
                    <a:pt x="16907" y="16907"/>
                  </a:cubicBezTo>
                  <a:cubicBezTo>
                    <a:pt x="27733" y="6082"/>
                    <a:pt x="42416" y="0"/>
                    <a:pt x="57725" y="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01464" cy="734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79"/>
                </a:lnSpc>
              </a:pPr>
              <a:r>
                <a:rPr lang="en-US" sz="2199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내비게이션 바를 통해 언제든지 쉽게 이동할 수 있습니다. 메인 페이지에서는 캐러셀을 활용하여 주요 서비스를 소개하였으며 중간 부분에는 사이트를 소개하는 글과 커뮤니티를 소개하는 글과 최신 글이 출력됩니다. 또한 하단 부분에는 해당 서비스로 바로 이동할 수 있는 버튼이 제공됩니다.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95571" y="1028700"/>
            <a:ext cx="311679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개발 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06741" y="1252643"/>
            <a:ext cx="3960048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  <a:spcBef>
                <a:spcPct val="0"/>
              </a:spcBef>
            </a:pPr>
            <a:r>
              <a:rPr lang="en-US" sz="4866">
                <a:solidFill>
                  <a:srgbClr val="54243E"/>
                </a:solidFill>
                <a:latin typeface="Source Han Sans KR Bold"/>
                <a:ea typeface="Source Han Sans KR Bold"/>
              </a:rPr>
              <a:t> - 메인 페이지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969705" y="1103007"/>
            <a:ext cx="6086444" cy="4179910"/>
          </a:xfrm>
          <a:custGeom>
            <a:avLst/>
            <a:gdLst/>
            <a:ahLst/>
            <a:cxnLst/>
            <a:rect r="r" b="b" t="t" l="l"/>
            <a:pathLst>
              <a:path h="4179910" w="6086444">
                <a:moveTo>
                  <a:pt x="0" y="0"/>
                </a:moveTo>
                <a:lnTo>
                  <a:pt x="6086445" y="0"/>
                </a:lnTo>
                <a:lnTo>
                  <a:pt x="6086445" y="4179910"/>
                </a:lnTo>
                <a:lnTo>
                  <a:pt x="0" y="4179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B9BD5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966636" y="3091278"/>
            <a:ext cx="4590789" cy="6636461"/>
          </a:xfrm>
          <a:custGeom>
            <a:avLst/>
            <a:gdLst/>
            <a:ahLst/>
            <a:cxnLst/>
            <a:rect r="r" b="b" t="t" l="l"/>
            <a:pathLst>
              <a:path h="6636461" w="4590789">
                <a:moveTo>
                  <a:pt x="0" y="0"/>
                </a:moveTo>
                <a:lnTo>
                  <a:pt x="4590788" y="0"/>
                </a:lnTo>
                <a:lnTo>
                  <a:pt x="4590788" y="6636461"/>
                </a:lnTo>
                <a:lnTo>
                  <a:pt x="0" y="66364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B9BD5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894513" y="4720577"/>
            <a:ext cx="7573185" cy="3925261"/>
            <a:chOff x="0" y="0"/>
            <a:chExt cx="10097581" cy="523368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0097581" cy="5233682"/>
              <a:chOff x="0" y="0"/>
              <a:chExt cx="1994584" cy="1033814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994584" cy="1033814"/>
              </a:xfrm>
              <a:custGeom>
                <a:avLst/>
                <a:gdLst/>
                <a:ahLst/>
                <a:cxnLst/>
                <a:rect r="r" b="b" t="t" l="l"/>
                <a:pathLst>
                  <a:path h="1033814" w="1994584">
                    <a:moveTo>
                      <a:pt x="52136" y="0"/>
                    </a:moveTo>
                    <a:lnTo>
                      <a:pt x="1942448" y="0"/>
                    </a:lnTo>
                    <a:cubicBezTo>
                      <a:pt x="1956275" y="0"/>
                      <a:pt x="1969536" y="5493"/>
                      <a:pt x="1979313" y="15270"/>
                    </a:cubicBezTo>
                    <a:cubicBezTo>
                      <a:pt x="1989091" y="25048"/>
                      <a:pt x="1994584" y="38309"/>
                      <a:pt x="1994584" y="52136"/>
                    </a:cubicBezTo>
                    <a:lnTo>
                      <a:pt x="1994584" y="981677"/>
                    </a:lnTo>
                    <a:cubicBezTo>
                      <a:pt x="1994584" y="995505"/>
                      <a:pt x="1989091" y="1008766"/>
                      <a:pt x="1979313" y="1018543"/>
                    </a:cubicBezTo>
                    <a:cubicBezTo>
                      <a:pt x="1969536" y="1028321"/>
                      <a:pt x="1956275" y="1033814"/>
                      <a:pt x="1942448" y="1033814"/>
                    </a:cubicBezTo>
                    <a:lnTo>
                      <a:pt x="52136" y="1033814"/>
                    </a:lnTo>
                    <a:cubicBezTo>
                      <a:pt x="38309" y="1033814"/>
                      <a:pt x="25048" y="1028321"/>
                      <a:pt x="15270" y="1018543"/>
                    </a:cubicBezTo>
                    <a:cubicBezTo>
                      <a:pt x="5493" y="1008766"/>
                      <a:pt x="0" y="995505"/>
                      <a:pt x="0" y="981677"/>
                    </a:cubicBezTo>
                    <a:lnTo>
                      <a:pt x="0" y="52136"/>
                    </a:lnTo>
                    <a:cubicBezTo>
                      <a:pt x="0" y="38309"/>
                      <a:pt x="5493" y="25048"/>
                      <a:pt x="15270" y="15270"/>
                    </a:cubicBezTo>
                    <a:cubicBezTo>
                      <a:pt x="25048" y="5493"/>
                      <a:pt x="38309" y="0"/>
                      <a:pt x="52136" y="0"/>
                    </a:cubicBezTo>
                    <a:close/>
                  </a:path>
                </a:pathLst>
              </a:custGeom>
              <a:solidFill>
                <a:srgbClr val="54243E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994584" cy="107191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54492" y="768836"/>
              <a:ext cx="9188596" cy="3384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00"/>
                </a:lnSpc>
              </a:pPr>
              <a:r>
                <a:rPr lang="en-US" sz="30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지역별 건강 수준을 비교하여 해당 지역의 질병률을 시각적으로 제시합니다.</a:t>
              </a:r>
            </a:p>
            <a:p>
              <a:pPr algn="just">
                <a:lnSpc>
                  <a:spcPts val="3300"/>
                </a:lnSpc>
              </a:pPr>
              <a:r>
                <a:rPr lang="en-US" sz="30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이를 통해 사용자에게 높은 질병 위험에 대비할 수 있는 유용한 정보를 제공합니다.</a:t>
              </a:r>
            </a:p>
            <a:p>
              <a:pPr algn="just">
                <a:lnSpc>
                  <a:spcPts val="33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지역 간 건강 동향을 직관적으로 이해할 수 있도록 합니다.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95571" y="1028700"/>
            <a:ext cx="311679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개발 기능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06741" y="1252643"/>
            <a:ext cx="3960048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  <a:spcBef>
                <a:spcPct val="0"/>
              </a:spcBef>
            </a:pPr>
            <a:r>
              <a:rPr lang="en-US" sz="4866">
                <a:solidFill>
                  <a:srgbClr val="54243E"/>
                </a:solidFill>
                <a:latin typeface="Source Han Sans KR Bold"/>
                <a:ea typeface="Source Han Sans KR Bold"/>
              </a:rPr>
              <a:t> - 지역별 통계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65962" y="6528600"/>
            <a:ext cx="6839935" cy="2886539"/>
            <a:chOff x="0" y="0"/>
            <a:chExt cx="1801464" cy="7602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01464" cy="760241"/>
            </a:xfrm>
            <a:custGeom>
              <a:avLst/>
              <a:gdLst/>
              <a:ahLst/>
              <a:cxnLst/>
              <a:rect r="r" b="b" t="t" l="l"/>
              <a:pathLst>
                <a:path h="760241" w="1801464">
                  <a:moveTo>
                    <a:pt x="57725" y="0"/>
                  </a:moveTo>
                  <a:lnTo>
                    <a:pt x="1743739" y="0"/>
                  </a:lnTo>
                  <a:cubicBezTo>
                    <a:pt x="1775620" y="0"/>
                    <a:pt x="1801464" y="25845"/>
                    <a:pt x="1801464" y="57725"/>
                  </a:cubicBezTo>
                  <a:lnTo>
                    <a:pt x="1801464" y="702515"/>
                  </a:lnTo>
                  <a:cubicBezTo>
                    <a:pt x="1801464" y="717825"/>
                    <a:pt x="1795383" y="732508"/>
                    <a:pt x="1784557" y="743333"/>
                  </a:cubicBezTo>
                  <a:cubicBezTo>
                    <a:pt x="1773731" y="754159"/>
                    <a:pt x="1759049" y="760241"/>
                    <a:pt x="1743739" y="760241"/>
                  </a:cubicBezTo>
                  <a:lnTo>
                    <a:pt x="57725" y="760241"/>
                  </a:lnTo>
                  <a:cubicBezTo>
                    <a:pt x="42416" y="760241"/>
                    <a:pt x="27733" y="754159"/>
                    <a:pt x="16907" y="743333"/>
                  </a:cubicBezTo>
                  <a:cubicBezTo>
                    <a:pt x="6082" y="732508"/>
                    <a:pt x="0" y="717825"/>
                    <a:pt x="0" y="702515"/>
                  </a:cubicBezTo>
                  <a:lnTo>
                    <a:pt x="0" y="57725"/>
                  </a:lnTo>
                  <a:cubicBezTo>
                    <a:pt x="0" y="42416"/>
                    <a:pt x="6082" y="27733"/>
                    <a:pt x="16907" y="16907"/>
                  </a:cubicBezTo>
                  <a:cubicBezTo>
                    <a:pt x="27733" y="6082"/>
                    <a:pt x="42416" y="0"/>
                    <a:pt x="57725" y="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801464" cy="798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3079"/>
                </a:lnSpc>
              </a:pPr>
              <a:r>
                <a:rPr lang="en-US" sz="2199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서버가 시작되면 init 메소드가 자동으로 호출되며, 이를 오버라이딩하여 오픈 API를 활용하여 데이터를 데이터베이스에 효과적으로 저장합니다. 이때 데이터가 이미 존재하면 데이터를 저장하지 않습니다.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73972" y="1574059"/>
            <a:ext cx="5707159" cy="5671431"/>
            <a:chOff x="0" y="0"/>
            <a:chExt cx="7609546" cy="75619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152219"/>
              <a:ext cx="7609546" cy="2409689"/>
            </a:xfrm>
            <a:custGeom>
              <a:avLst/>
              <a:gdLst/>
              <a:ahLst/>
              <a:cxnLst/>
              <a:rect r="r" b="b" t="t" l="l"/>
              <a:pathLst>
                <a:path h="2409689" w="7609546">
                  <a:moveTo>
                    <a:pt x="0" y="0"/>
                  </a:moveTo>
                  <a:lnTo>
                    <a:pt x="7609546" y="0"/>
                  </a:lnTo>
                  <a:lnTo>
                    <a:pt x="7609546" y="2409690"/>
                  </a:lnTo>
                  <a:lnTo>
                    <a:pt x="0" y="2409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09546" cy="5152219"/>
            </a:xfrm>
            <a:custGeom>
              <a:avLst/>
              <a:gdLst/>
              <a:ahLst/>
              <a:cxnLst/>
              <a:rect r="r" b="b" t="t" l="l"/>
              <a:pathLst>
                <a:path h="5152219" w="7609546">
                  <a:moveTo>
                    <a:pt x="0" y="0"/>
                  </a:moveTo>
                  <a:lnTo>
                    <a:pt x="7609546" y="0"/>
                  </a:lnTo>
                  <a:lnTo>
                    <a:pt x="7609546" y="5152219"/>
                  </a:lnTo>
                  <a:lnTo>
                    <a:pt x="0" y="51522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902671" y="6380962"/>
            <a:ext cx="6356629" cy="2770391"/>
          </a:xfrm>
          <a:custGeom>
            <a:avLst/>
            <a:gdLst/>
            <a:ahLst/>
            <a:cxnLst/>
            <a:rect r="r" b="b" t="t" l="l"/>
            <a:pathLst>
              <a:path h="2770391" w="6356629">
                <a:moveTo>
                  <a:pt x="0" y="0"/>
                </a:moveTo>
                <a:lnTo>
                  <a:pt x="6356629" y="0"/>
                </a:lnTo>
                <a:lnTo>
                  <a:pt x="6356629" y="2770391"/>
                </a:lnTo>
                <a:lnTo>
                  <a:pt x="0" y="2770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86667" y="2974875"/>
            <a:ext cx="4087305" cy="3406087"/>
          </a:xfrm>
          <a:custGeom>
            <a:avLst/>
            <a:gdLst/>
            <a:ahLst/>
            <a:cxnLst/>
            <a:rect r="r" b="b" t="t" l="l"/>
            <a:pathLst>
              <a:path h="3406087" w="4087305">
                <a:moveTo>
                  <a:pt x="0" y="0"/>
                </a:moveTo>
                <a:lnTo>
                  <a:pt x="4087305" y="0"/>
                </a:lnTo>
                <a:lnTo>
                  <a:pt x="4087305" y="3406087"/>
                </a:lnTo>
                <a:lnTo>
                  <a:pt x="0" y="3406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81131" y="2479324"/>
            <a:ext cx="3778169" cy="3901638"/>
          </a:xfrm>
          <a:custGeom>
            <a:avLst/>
            <a:gdLst/>
            <a:ahLst/>
            <a:cxnLst/>
            <a:rect r="r" b="b" t="t" l="l"/>
            <a:pathLst>
              <a:path h="3901638" w="3778169">
                <a:moveTo>
                  <a:pt x="0" y="0"/>
                </a:moveTo>
                <a:lnTo>
                  <a:pt x="3778169" y="0"/>
                </a:lnTo>
                <a:lnTo>
                  <a:pt x="3778169" y="3901638"/>
                </a:lnTo>
                <a:lnTo>
                  <a:pt x="0" y="3901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5518" y="2282354"/>
            <a:ext cx="3409057" cy="54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  <a:spcBef>
                <a:spcPct val="0"/>
              </a:spcBef>
            </a:pPr>
            <a:r>
              <a:rPr lang="en-US" sz="3904">
                <a:solidFill>
                  <a:srgbClr val="54243E"/>
                </a:solidFill>
                <a:latin typeface="Source Han Sans KR Bold"/>
              </a:rPr>
              <a:t>#Service code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5571" y="1028700"/>
            <a:ext cx="311679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개발 기능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06741" y="1252643"/>
            <a:ext cx="3960048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  <a:spcBef>
                <a:spcPct val="0"/>
              </a:spcBef>
            </a:pPr>
            <a:r>
              <a:rPr lang="en-US" sz="4866">
                <a:solidFill>
                  <a:srgbClr val="54243E"/>
                </a:solidFill>
                <a:latin typeface="Source Han Sans KR Bold"/>
                <a:ea typeface="Source Han Sans KR Bold"/>
              </a:rPr>
              <a:t> - 지역별 통계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0735"/>
            <a:ext cx="348932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기획 의도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07130" y="2005135"/>
            <a:ext cx="15273740" cy="7577258"/>
            <a:chOff x="0" y="0"/>
            <a:chExt cx="20364987" cy="1010301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0364987" cy="10103010"/>
              <a:chOff x="0" y="0"/>
              <a:chExt cx="21663494" cy="1074719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663533" cy="10747248"/>
              </a:xfrm>
              <a:custGeom>
                <a:avLst/>
                <a:gdLst/>
                <a:ahLst/>
                <a:cxnLst/>
                <a:rect r="r" b="b" t="t" l="l"/>
                <a:pathLst>
                  <a:path h="10747248" w="21663533">
                    <a:moveTo>
                      <a:pt x="0" y="0"/>
                    </a:moveTo>
                    <a:lnTo>
                      <a:pt x="21663533" y="0"/>
                    </a:lnTo>
                    <a:lnTo>
                      <a:pt x="21663533" y="10747248"/>
                    </a:lnTo>
                    <a:lnTo>
                      <a:pt x="0" y="10747248"/>
                    </a:lnTo>
                    <a:close/>
                  </a:path>
                </a:pathLst>
              </a:custGeom>
              <a:solidFill>
                <a:srgbClr val="FEFEFE"/>
              </a:solidFill>
            </p:spPr>
          </p:sp>
        </p:grpSp>
        <p:sp>
          <p:nvSpPr>
            <p:cNvPr name="Freeform 9" id="9"/>
            <p:cNvSpPr/>
            <p:nvPr/>
          </p:nvSpPr>
          <p:spPr>
            <a:xfrm flipH="false" flipV="false" rot="0">
              <a:off x="1996255" y="460485"/>
              <a:ext cx="16034430" cy="1138935"/>
            </a:xfrm>
            <a:custGeom>
              <a:avLst/>
              <a:gdLst/>
              <a:ahLst/>
              <a:cxnLst/>
              <a:rect r="r" b="b" t="t" l="l"/>
              <a:pathLst>
                <a:path h="1138935" w="16034430">
                  <a:moveTo>
                    <a:pt x="0" y="0"/>
                  </a:moveTo>
                  <a:lnTo>
                    <a:pt x="16034431" y="0"/>
                  </a:lnTo>
                  <a:lnTo>
                    <a:pt x="16034431" y="1138935"/>
                  </a:lnTo>
                  <a:lnTo>
                    <a:pt x="0" y="1138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4" t="0" r="-34" b="0"/>
              </a:stretch>
            </a:blipFill>
          </p:spPr>
        </p:sp>
        <p:sp>
          <p:nvSpPr>
            <p:cNvPr name="Freeform 10" id="10" descr="텍스트, 스크린샷, 라인, 그래프이(가) 표시된 사진  자동 생성된 설명"/>
            <p:cNvSpPr/>
            <p:nvPr/>
          </p:nvSpPr>
          <p:spPr>
            <a:xfrm flipH="false" flipV="false" rot="0">
              <a:off x="3697315" y="3071276"/>
              <a:ext cx="12423082" cy="4872709"/>
            </a:xfrm>
            <a:custGeom>
              <a:avLst/>
              <a:gdLst/>
              <a:ahLst/>
              <a:cxnLst/>
              <a:rect r="r" b="b" t="t" l="l"/>
              <a:pathLst>
                <a:path h="4872709" w="12423082">
                  <a:moveTo>
                    <a:pt x="0" y="0"/>
                  </a:moveTo>
                  <a:lnTo>
                    <a:pt x="12423082" y="0"/>
                  </a:lnTo>
                  <a:lnTo>
                    <a:pt x="12423082" y="4872710"/>
                  </a:lnTo>
                  <a:lnTo>
                    <a:pt x="0" y="4872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387"/>
              </a:stretch>
            </a:blipFill>
          </p:spPr>
        </p:sp>
        <p:sp>
          <p:nvSpPr>
            <p:cNvPr name="Freeform 11" id="11" descr="폰트, 텍스트, 타이포그래피이(가) 표시된 사진  자동 생성된 설명"/>
            <p:cNvSpPr/>
            <p:nvPr/>
          </p:nvSpPr>
          <p:spPr>
            <a:xfrm flipH="false" flipV="false" rot="0">
              <a:off x="2511952" y="1435244"/>
              <a:ext cx="14804067" cy="955101"/>
            </a:xfrm>
            <a:custGeom>
              <a:avLst/>
              <a:gdLst/>
              <a:ahLst/>
              <a:cxnLst/>
              <a:rect r="r" b="b" t="t" l="l"/>
              <a:pathLst>
                <a:path h="955101" w="14804067">
                  <a:moveTo>
                    <a:pt x="0" y="0"/>
                  </a:moveTo>
                  <a:lnTo>
                    <a:pt x="14804066" y="0"/>
                  </a:lnTo>
                  <a:lnTo>
                    <a:pt x="14804066" y="955101"/>
                  </a:lnTo>
                  <a:lnTo>
                    <a:pt x="0" y="955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604" r="0" b="-604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037717" y="8318496"/>
              <a:ext cx="18510989" cy="821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25"/>
                </a:lnSpc>
              </a:pPr>
              <a:r>
                <a:rPr lang="en-US" sz="2021">
                  <a:solidFill>
                    <a:srgbClr val="000000"/>
                  </a:solidFill>
                  <a:latin typeface="Arimo"/>
                  <a:ea typeface="Arimo"/>
                </a:rPr>
                <a:t>지난해 노인을 포함한 전체 건강보험 진료비는 105조8586억원으로, 전년 대비 10.9% 증가했다.양 기관은 "지난해 전체 건강보험 진료비가 증가한 이유는 코로나19 관련 진료비와 호흡기계 질환 진료비 증가 때문"이라고 설명했다.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12223" y="9340612"/>
              <a:ext cx="11501239" cy="520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22"/>
                </a:lnSpc>
              </a:pPr>
              <a:r>
                <a:rPr lang="en-US" sz="1269">
                  <a:solidFill>
                    <a:srgbClr val="222222"/>
                  </a:solidFill>
                  <a:latin typeface="Arimo Bold"/>
                  <a:ea typeface="Arimo Bold"/>
                </a:rPr>
                <a:t>출처 : </a:t>
              </a:r>
              <a:r>
                <a:rPr lang="en-US" sz="1269">
                  <a:solidFill>
                    <a:srgbClr val="1C1C1C"/>
                  </a:solidFill>
                  <a:latin typeface="Arimo Bold"/>
                  <a:ea typeface="Arimo Bold"/>
                </a:rPr>
                <a:t>'고령화'에 불어나는 노인 진료비…작년 한 해 45조8000억원</a:t>
              </a:r>
              <a:r>
                <a:rPr lang="en-US" sz="1269">
                  <a:solidFill>
                    <a:srgbClr val="222222"/>
                  </a:solidFill>
                  <a:latin typeface="Arimo Bold"/>
                  <a:ea typeface="Arimo Bold"/>
                </a:rPr>
                <a:t>, 서울경제, https://www.sedaily.com/NewsView/29X3CBNTS1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91162" y="2530983"/>
            <a:ext cx="7868138" cy="3626183"/>
            <a:chOff x="0" y="0"/>
            <a:chExt cx="2072267" cy="9550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2267" cy="955044"/>
            </a:xfrm>
            <a:custGeom>
              <a:avLst/>
              <a:gdLst/>
              <a:ahLst/>
              <a:cxnLst/>
              <a:rect r="r" b="b" t="t" l="l"/>
              <a:pathLst>
                <a:path h="955044" w="2072267">
                  <a:moveTo>
                    <a:pt x="50182" y="0"/>
                  </a:moveTo>
                  <a:lnTo>
                    <a:pt x="2022085" y="0"/>
                  </a:lnTo>
                  <a:cubicBezTo>
                    <a:pt x="2049800" y="0"/>
                    <a:pt x="2072267" y="22467"/>
                    <a:pt x="2072267" y="50182"/>
                  </a:cubicBezTo>
                  <a:lnTo>
                    <a:pt x="2072267" y="904862"/>
                  </a:lnTo>
                  <a:cubicBezTo>
                    <a:pt x="2072267" y="932577"/>
                    <a:pt x="2049800" y="955044"/>
                    <a:pt x="2022085" y="955044"/>
                  </a:cubicBezTo>
                  <a:lnTo>
                    <a:pt x="50182" y="955044"/>
                  </a:lnTo>
                  <a:cubicBezTo>
                    <a:pt x="22467" y="955044"/>
                    <a:pt x="0" y="932577"/>
                    <a:pt x="0" y="904862"/>
                  </a:cubicBezTo>
                  <a:lnTo>
                    <a:pt x="0" y="50182"/>
                  </a:lnTo>
                  <a:cubicBezTo>
                    <a:pt x="0" y="22467"/>
                    <a:pt x="22467" y="0"/>
                    <a:pt x="50182" y="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72267" cy="993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79"/>
                </a:lnSpc>
              </a:pPr>
              <a:r>
                <a:rPr lang="en-US" sz="2199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서비스를 요청하면 JavaScript에서 셀렉트 박스의 값을 읽고 Fetch API를 활용하여 서블릿이 해당 요청을 받습니다. 서블릿은 사용자가 원하는 데이터를 데이터베이스에 접근하여 가져와 다시 JavaScript로 데이터를 전송하고, 이를 기반으로 차트를 동적으로 생성해줍니다.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27237"/>
            <a:ext cx="7551076" cy="6815765"/>
          </a:xfrm>
          <a:custGeom>
            <a:avLst/>
            <a:gdLst/>
            <a:ahLst/>
            <a:cxnLst/>
            <a:rect r="r" b="b" t="t" l="l"/>
            <a:pathLst>
              <a:path h="6815765" w="7551076">
                <a:moveTo>
                  <a:pt x="0" y="0"/>
                </a:moveTo>
                <a:lnTo>
                  <a:pt x="7551076" y="0"/>
                </a:lnTo>
                <a:lnTo>
                  <a:pt x="7551076" y="6815765"/>
                </a:lnTo>
                <a:lnTo>
                  <a:pt x="0" y="6815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87540" y="6910732"/>
            <a:ext cx="9171760" cy="2732270"/>
          </a:xfrm>
          <a:custGeom>
            <a:avLst/>
            <a:gdLst/>
            <a:ahLst/>
            <a:cxnLst/>
            <a:rect r="r" b="b" t="t" l="l"/>
            <a:pathLst>
              <a:path h="2732270" w="9171760">
                <a:moveTo>
                  <a:pt x="0" y="0"/>
                </a:moveTo>
                <a:lnTo>
                  <a:pt x="9171760" y="0"/>
                </a:lnTo>
                <a:lnTo>
                  <a:pt x="9171760" y="2732270"/>
                </a:lnTo>
                <a:lnTo>
                  <a:pt x="0" y="273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5518" y="2282354"/>
            <a:ext cx="3409057" cy="54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  <a:spcBef>
                <a:spcPct val="0"/>
              </a:spcBef>
            </a:pPr>
            <a:r>
              <a:rPr lang="en-US" sz="3904">
                <a:solidFill>
                  <a:srgbClr val="54243E"/>
                </a:solidFill>
                <a:latin typeface="Source Han Sans KR Bold"/>
              </a:rPr>
              <a:t>#Service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5571" y="1028700"/>
            <a:ext cx="311679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개발 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06741" y="1252643"/>
            <a:ext cx="3960048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  <a:spcBef>
                <a:spcPct val="0"/>
              </a:spcBef>
            </a:pPr>
            <a:r>
              <a:rPr lang="en-US" sz="4866">
                <a:solidFill>
                  <a:srgbClr val="54243E"/>
                </a:solidFill>
                <a:latin typeface="Source Han Sans KR Bold"/>
                <a:ea typeface="Source Han Sans KR Bold"/>
              </a:rPr>
              <a:t> - 지역별 통계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9135" y="4567674"/>
            <a:ext cx="6580369" cy="2751139"/>
            <a:chOff x="0" y="0"/>
            <a:chExt cx="8773825" cy="3668185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8773825" cy="3668185"/>
              <a:chOff x="0" y="0"/>
              <a:chExt cx="1994584" cy="83390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94584" cy="833901"/>
              </a:xfrm>
              <a:custGeom>
                <a:avLst/>
                <a:gdLst/>
                <a:ahLst/>
                <a:cxnLst/>
                <a:rect r="r" b="b" t="t" l="l"/>
                <a:pathLst>
                  <a:path h="833901" w="1994584">
                    <a:moveTo>
                      <a:pt x="52136" y="0"/>
                    </a:moveTo>
                    <a:lnTo>
                      <a:pt x="1942448" y="0"/>
                    </a:lnTo>
                    <a:cubicBezTo>
                      <a:pt x="1956275" y="0"/>
                      <a:pt x="1969536" y="5493"/>
                      <a:pt x="1979313" y="15270"/>
                    </a:cubicBezTo>
                    <a:cubicBezTo>
                      <a:pt x="1989091" y="25048"/>
                      <a:pt x="1994584" y="38309"/>
                      <a:pt x="1994584" y="52136"/>
                    </a:cubicBezTo>
                    <a:lnTo>
                      <a:pt x="1994584" y="781765"/>
                    </a:lnTo>
                    <a:cubicBezTo>
                      <a:pt x="1994584" y="810559"/>
                      <a:pt x="1971242" y="833901"/>
                      <a:pt x="1942448" y="833901"/>
                    </a:cubicBezTo>
                    <a:lnTo>
                      <a:pt x="52136" y="833901"/>
                    </a:lnTo>
                    <a:cubicBezTo>
                      <a:pt x="38309" y="833901"/>
                      <a:pt x="25048" y="828408"/>
                      <a:pt x="15270" y="818631"/>
                    </a:cubicBezTo>
                    <a:cubicBezTo>
                      <a:pt x="5493" y="808853"/>
                      <a:pt x="0" y="795592"/>
                      <a:pt x="0" y="781765"/>
                    </a:cubicBezTo>
                    <a:lnTo>
                      <a:pt x="0" y="52136"/>
                    </a:lnTo>
                    <a:cubicBezTo>
                      <a:pt x="0" y="38309"/>
                      <a:pt x="5493" y="25048"/>
                      <a:pt x="15270" y="15270"/>
                    </a:cubicBezTo>
                    <a:cubicBezTo>
                      <a:pt x="25048" y="5493"/>
                      <a:pt x="38309" y="0"/>
                      <a:pt x="52136" y="0"/>
                    </a:cubicBezTo>
                    <a:close/>
                  </a:path>
                </a:pathLst>
              </a:custGeom>
              <a:solidFill>
                <a:srgbClr val="54243E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1994584" cy="87200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79604" y="875397"/>
              <a:ext cx="7414616" cy="1945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7"/>
                </a:lnSpc>
              </a:pPr>
              <a:r>
                <a:rPr lang="en-US" sz="2606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사용자들은 건강 정보나 경험을 공유하고 서로에게 조언을 주고받을 수 있으며,</a:t>
              </a:r>
            </a:p>
            <a:p>
              <a:pPr algn="just">
                <a:lnSpc>
                  <a:spcPts val="2867"/>
                </a:lnSpc>
                <a:spcBef>
                  <a:spcPct val="0"/>
                </a:spcBef>
              </a:pPr>
              <a:r>
                <a:rPr lang="en-US" sz="2606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이를 통해 지역사회 간의 협력과 상호 지원을 유도합니다.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525481" y="3995579"/>
            <a:ext cx="7008756" cy="3428671"/>
          </a:xfrm>
          <a:custGeom>
            <a:avLst/>
            <a:gdLst/>
            <a:ahLst/>
            <a:cxnLst/>
            <a:rect r="r" b="b" t="t" l="l"/>
            <a:pathLst>
              <a:path h="3428671" w="7008756">
                <a:moveTo>
                  <a:pt x="0" y="0"/>
                </a:moveTo>
                <a:lnTo>
                  <a:pt x="7008756" y="0"/>
                </a:lnTo>
                <a:lnTo>
                  <a:pt x="7008756" y="3428671"/>
                </a:lnTo>
                <a:lnTo>
                  <a:pt x="0" y="34286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2" t="-2843" r="-852" b="0"/>
            </a:stretch>
          </a:blipFill>
          <a:ln w="38100" cap="sq">
            <a:solidFill>
              <a:srgbClr val="5B9BD5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712481" y="6441306"/>
            <a:ext cx="7008756" cy="2707521"/>
          </a:xfrm>
          <a:custGeom>
            <a:avLst/>
            <a:gdLst/>
            <a:ahLst/>
            <a:cxnLst/>
            <a:rect r="r" b="b" t="t" l="l"/>
            <a:pathLst>
              <a:path h="2707521" w="7008756">
                <a:moveTo>
                  <a:pt x="0" y="0"/>
                </a:moveTo>
                <a:lnTo>
                  <a:pt x="7008756" y="0"/>
                </a:lnTo>
                <a:lnTo>
                  <a:pt x="7008756" y="2707521"/>
                </a:lnTo>
                <a:lnTo>
                  <a:pt x="0" y="2707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75" r="0" b="-1575"/>
            </a:stretch>
          </a:blipFill>
          <a:ln w="38100" cap="sq">
            <a:solidFill>
              <a:srgbClr val="5B9BD5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821557" y="1205018"/>
            <a:ext cx="6790605" cy="3669519"/>
          </a:xfrm>
          <a:custGeom>
            <a:avLst/>
            <a:gdLst/>
            <a:ahLst/>
            <a:cxnLst/>
            <a:rect r="r" b="b" t="t" l="l"/>
            <a:pathLst>
              <a:path h="3669519" w="6790605">
                <a:moveTo>
                  <a:pt x="0" y="0"/>
                </a:moveTo>
                <a:lnTo>
                  <a:pt x="6790604" y="0"/>
                </a:lnTo>
                <a:lnTo>
                  <a:pt x="6790604" y="3669520"/>
                </a:lnTo>
                <a:lnTo>
                  <a:pt x="0" y="3669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B9BD5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995571" y="1028700"/>
            <a:ext cx="311679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개발 기능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8637" y="1252643"/>
            <a:ext cx="3960048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  <a:spcBef>
                <a:spcPct val="0"/>
              </a:spcBef>
            </a:pPr>
            <a:r>
              <a:rPr lang="en-US" sz="4866">
                <a:solidFill>
                  <a:srgbClr val="54243E"/>
                </a:solidFill>
                <a:latin typeface="Source Han Sans KR Bold"/>
                <a:ea typeface="Source Han Sans KR Bold"/>
              </a:rPr>
              <a:t> - 커뮤니티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447287"/>
            <a:ext cx="7907502" cy="5756268"/>
          </a:xfrm>
          <a:custGeom>
            <a:avLst/>
            <a:gdLst/>
            <a:ahLst/>
            <a:cxnLst/>
            <a:rect r="r" b="b" t="t" l="l"/>
            <a:pathLst>
              <a:path h="5756268" w="7907502">
                <a:moveTo>
                  <a:pt x="0" y="0"/>
                </a:moveTo>
                <a:lnTo>
                  <a:pt x="7907502" y="0"/>
                </a:lnTo>
                <a:lnTo>
                  <a:pt x="7907502" y="5756269"/>
                </a:lnTo>
                <a:lnTo>
                  <a:pt x="0" y="5756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03571" y="1028700"/>
            <a:ext cx="8655729" cy="8174856"/>
          </a:xfrm>
          <a:custGeom>
            <a:avLst/>
            <a:gdLst/>
            <a:ahLst/>
            <a:cxnLst/>
            <a:rect r="r" b="b" t="t" l="l"/>
            <a:pathLst>
              <a:path h="8174856" w="8655729">
                <a:moveTo>
                  <a:pt x="0" y="0"/>
                </a:moveTo>
                <a:lnTo>
                  <a:pt x="8655729" y="0"/>
                </a:lnTo>
                <a:lnTo>
                  <a:pt x="8655729" y="8174856"/>
                </a:lnTo>
                <a:lnTo>
                  <a:pt x="0" y="817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848521" y="6325421"/>
            <a:ext cx="5698883" cy="3033027"/>
            <a:chOff x="0" y="0"/>
            <a:chExt cx="1500940" cy="7988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0940" cy="798822"/>
            </a:xfrm>
            <a:custGeom>
              <a:avLst/>
              <a:gdLst/>
              <a:ahLst/>
              <a:cxnLst/>
              <a:rect r="r" b="b" t="t" l="l"/>
              <a:pathLst>
                <a:path h="798822" w="1500940">
                  <a:moveTo>
                    <a:pt x="69283" y="0"/>
                  </a:moveTo>
                  <a:lnTo>
                    <a:pt x="1431657" y="0"/>
                  </a:lnTo>
                  <a:cubicBezTo>
                    <a:pt x="1450032" y="0"/>
                    <a:pt x="1467655" y="7299"/>
                    <a:pt x="1480648" y="20293"/>
                  </a:cubicBezTo>
                  <a:cubicBezTo>
                    <a:pt x="1493641" y="33286"/>
                    <a:pt x="1500940" y="50908"/>
                    <a:pt x="1500940" y="69283"/>
                  </a:cubicBezTo>
                  <a:lnTo>
                    <a:pt x="1500940" y="729539"/>
                  </a:lnTo>
                  <a:cubicBezTo>
                    <a:pt x="1500940" y="747914"/>
                    <a:pt x="1493641" y="765536"/>
                    <a:pt x="1480648" y="778529"/>
                  </a:cubicBezTo>
                  <a:cubicBezTo>
                    <a:pt x="1467655" y="791522"/>
                    <a:pt x="1450032" y="798822"/>
                    <a:pt x="1431657" y="798822"/>
                  </a:cubicBezTo>
                  <a:lnTo>
                    <a:pt x="69283" y="798822"/>
                  </a:lnTo>
                  <a:cubicBezTo>
                    <a:pt x="50908" y="798822"/>
                    <a:pt x="33286" y="791522"/>
                    <a:pt x="20293" y="778529"/>
                  </a:cubicBezTo>
                  <a:cubicBezTo>
                    <a:pt x="7299" y="765536"/>
                    <a:pt x="0" y="747914"/>
                    <a:pt x="0" y="729539"/>
                  </a:cubicBezTo>
                  <a:lnTo>
                    <a:pt x="0" y="69283"/>
                  </a:lnTo>
                  <a:cubicBezTo>
                    <a:pt x="0" y="50908"/>
                    <a:pt x="7299" y="33286"/>
                    <a:pt x="20293" y="20293"/>
                  </a:cubicBezTo>
                  <a:cubicBezTo>
                    <a:pt x="33286" y="7299"/>
                    <a:pt x="50908" y="0"/>
                    <a:pt x="69283" y="0"/>
                  </a:cubicBezTo>
                  <a:close/>
                </a:path>
              </a:pathLst>
            </a:custGeom>
            <a:solidFill>
              <a:srgbClr val="54243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00940" cy="8369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3079"/>
                </a:lnSpc>
              </a:pPr>
              <a:r>
                <a:rPr lang="en-US" sz="2199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자바 기반의 JSP와 서블릿을 사용하여 페이지네이션을 구현합니다. 사용자가 요청한 페이지에 해당하는 글만을 데이터베이스에서 가져와 동적으로 화면에 표시합니다.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95518" y="2282354"/>
            <a:ext cx="3409057" cy="54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  <a:spcBef>
                <a:spcPct val="0"/>
              </a:spcBef>
            </a:pPr>
            <a:r>
              <a:rPr lang="en-US" sz="3904">
                <a:solidFill>
                  <a:srgbClr val="54243E"/>
                </a:solidFill>
                <a:latin typeface="Source Han Sans KR Bold"/>
              </a:rPr>
              <a:t>#Service code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5571" y="1028700"/>
            <a:ext cx="311679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개발 기능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8637" y="1252643"/>
            <a:ext cx="3960048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  <a:spcBef>
                <a:spcPct val="0"/>
              </a:spcBef>
            </a:pPr>
            <a:r>
              <a:rPr lang="en-US" sz="4866">
                <a:solidFill>
                  <a:srgbClr val="54243E"/>
                </a:solidFill>
                <a:latin typeface="Source Han Sans KR Bold"/>
                <a:ea typeface="Source Han Sans KR Bold"/>
              </a:rPr>
              <a:t> - 커뮤니티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95571" y="1028700"/>
            <a:ext cx="3371001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향후 계획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938558" y="4520006"/>
            <a:ext cx="12094485" cy="1778741"/>
            <a:chOff x="0" y="0"/>
            <a:chExt cx="16125980" cy="237165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7625"/>
              <a:ext cx="1422293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02.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67713" y="107879"/>
              <a:ext cx="4823280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서버 배포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522767" y="885754"/>
              <a:ext cx="15603213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AWS를 활용한 배포를 통해 프로젝트를 안정적으로 운영하고, 효율적으로 관리할 수 있습니다. AWS의 다양한 서비스를 활용하여 애플리케이션의 성능과 보안을 향상시키며, 사용자들에게 뛰어난 서비스를 제공할 것입니다.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938558" y="2305550"/>
            <a:ext cx="12094485" cy="1481032"/>
            <a:chOff x="0" y="0"/>
            <a:chExt cx="16125980" cy="197470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47625"/>
              <a:ext cx="1369481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01.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331381" y="107879"/>
              <a:ext cx="8180943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프로젝트를 Spring으로 교체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22767" y="984109"/>
              <a:ext cx="15603213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현재 프로젝트에서는 Servlet과 JSP를 사용했지만, 향후에는 더 강력하고 효율적인 개발을 위해 Spring 프레임워크로의 전환을 계획하고 있습니다.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938558" y="7033538"/>
            <a:ext cx="12094485" cy="1852507"/>
            <a:chOff x="0" y="0"/>
            <a:chExt cx="16125980" cy="247000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47625"/>
              <a:ext cx="1346884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03.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02613" y="107879"/>
              <a:ext cx="6983333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 UI/UX 디자인 개선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522767" y="984109"/>
              <a:ext cx="15603213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사용자 편의성을 고려한 직관적이고 반응형 디자인을 도입하여 사용자들이 서비스를 보다 쉽고 편리하게 이용할 수 있도록 할 것입니다. 또한, React를 활용하여 모던하고 동적인 사용자 인터페이스를 구현하여 사용자들에게 보다 매력적인 경험을 제공할 계획입니다.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843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38558" y="2132860"/>
            <a:ext cx="1111847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53"/>
              </a:lnSpc>
            </a:pPr>
            <a:r>
              <a:rPr lang="en-US" sz="4866">
                <a:solidFill>
                  <a:srgbClr val="54243E"/>
                </a:solidFill>
                <a:latin typeface="Source Han Sans KR Bold"/>
              </a:rPr>
              <a:t>01.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8868" y="2168525"/>
            <a:ext cx="7830438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3914" spc="-39">
                <a:solidFill>
                  <a:srgbClr val="54243E"/>
                </a:solidFill>
                <a:ea typeface="Source Han Sans KR Bold"/>
              </a:rPr>
              <a:t>처음으로 프로젝트를 수행며 느낀 재미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0634" y="2823316"/>
            <a:ext cx="1305819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Source Han Sans KR Bold"/>
                <a:ea typeface="Source Han Sans KR Bold"/>
              </a:rPr>
              <a:t>프로젝트를 통해 개발의 재미를 새롭게 느낄 수 있었습니다. 이전에는 개발의 일부분만을 경험하고 있었지만, 이번 프로젝트를 통해 전체적인 개발 과정을 경험할 수 있었습니다. 특히, 팀원들과 함께 협력하여 문제를 해결하는 과정에서 새로운 지식을 얻을 수 있었고, 서로의 아이디어를 공유하고 발전시킬 수 있었습니다.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571" y="1028700"/>
            <a:ext cx="598088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프로젝트 수행 소감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38558" y="4651002"/>
            <a:ext cx="1111847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53"/>
              </a:lnSpc>
            </a:pPr>
            <a:r>
              <a:rPr lang="en-US" sz="4866">
                <a:solidFill>
                  <a:srgbClr val="54243E"/>
                </a:solidFill>
                <a:latin typeface="Source Han Sans KR Bold"/>
              </a:rPr>
              <a:t>02.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98868" y="4686668"/>
            <a:ext cx="718644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3914" spc="-39">
                <a:solidFill>
                  <a:srgbClr val="54243E"/>
                </a:solidFill>
                <a:ea typeface="Source Han Sans KR Bold"/>
              </a:rPr>
              <a:t>데이터 베이스의 중요성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30634" y="5341459"/>
            <a:ext cx="13058194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Source Han Sans KR Bold"/>
                <a:ea typeface="Source Han Sans KR Bold"/>
              </a:rPr>
              <a:t>이번 프로젝트에서의 경험을 통해 앞으로도 DB와의 상호작용이 더욱 중요해질 것이라는 것을 깨달았습니다. 따라서 DB와 친해지고자 노력하고, 필요한 경우 직접적으로 DB를 다루는 데 익숙해지기 위해 노력하고 있습니다. 이를 통해 향후 프로젝트에서도 보다 더 효율적이고 안정적인 DB 활용을 위해 노력할 것입니다.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38558" y="7170259"/>
            <a:ext cx="1111847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53"/>
              </a:lnSpc>
            </a:pPr>
            <a:r>
              <a:rPr lang="en-US" sz="4866">
                <a:solidFill>
                  <a:srgbClr val="54243E"/>
                </a:solidFill>
                <a:latin typeface="Source Han Sans KR Bold"/>
              </a:rPr>
              <a:t>03.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51243" y="7205924"/>
            <a:ext cx="8203279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3914" spc="-39">
                <a:solidFill>
                  <a:srgbClr val="54243E"/>
                </a:solidFill>
                <a:ea typeface="Source Han Sans KR Bold"/>
              </a:rPr>
              <a:t>비동기 데이터 처리를 통한 웹 서버 통신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30634" y="7860715"/>
            <a:ext cx="13058194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Source Han Sans KR Bold"/>
                <a:ea typeface="Source Han Sans KR Bold"/>
              </a:rPr>
              <a:t>비동기 처리에 대한 새로운 경험을 얻게 되어 좋았습니다. 초기에는 어려움이 있었지만, 끈기와 노력을 통해 이를 극복했습니다. Fetch API를 통해 웹 페이지와 서버 간의 데이터 통신에 대해 배우고 익히는 과정이 매우 유익했습니다. 이 경험이 앞으로의 프로젝트에서도 도움이 될 것으로 기대됩니다.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38558" y="2743333"/>
            <a:ext cx="976268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53"/>
              </a:lnSpc>
            </a:pPr>
            <a:r>
              <a:rPr lang="en-US" sz="4866">
                <a:solidFill>
                  <a:srgbClr val="54243E"/>
                </a:solidFill>
                <a:latin typeface="Source Han Sans KR Bold"/>
              </a:rPr>
              <a:t>04.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70293" y="2778999"/>
            <a:ext cx="7186440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97"/>
              </a:lnSpc>
            </a:pPr>
            <a:r>
              <a:rPr lang="en-US" sz="3914" spc="-39">
                <a:solidFill>
                  <a:srgbClr val="54243E"/>
                </a:solidFill>
                <a:ea typeface="Source Han Sans KR Bold"/>
              </a:rPr>
              <a:t>자바 프로젝트를 통한 성장과 경험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0634" y="3433790"/>
            <a:ext cx="13058194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54243E"/>
                </a:solidFill>
                <a:latin typeface="Source Han Sans KR Bold"/>
                <a:ea typeface="Source Han Sans KR Bold"/>
              </a:rPr>
              <a:t>프로젝트를 통해 자바 언어에 대한 이해와 경험이 크게 증가했습니다. 자바의 강력한 기능과 다양한 라이브러리를 활용하여 웹 애플리케이션을 개발하는 과정에서 많은 것을 배웠습니다. 특히, 데이터 통신과 관련된 기능을 구현하면서 자바의 다양한 라이브러리를 활용할 수 있는 기회가 있었습니다. 이를 통해 앞으로 자바를 사용한 다양한 프로젝트에서도 보다 전문적이고 효율적인 코드를 작성할 수 있을 것으로 기대됩니다.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571" y="1028700"/>
            <a:ext cx="606562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프로젝트 수행 소감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938558" y="6043772"/>
            <a:ext cx="13450269" cy="1852507"/>
            <a:chOff x="0" y="0"/>
            <a:chExt cx="17933693" cy="247000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47625"/>
              <a:ext cx="1640637" cy="9364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53"/>
                </a:lnSpc>
              </a:pPr>
              <a:r>
                <a:rPr lang="en-US" sz="4866">
                  <a:solidFill>
                    <a:srgbClr val="54243E"/>
                  </a:solidFill>
                  <a:latin typeface="Source Han Sans KR Bold"/>
                </a:rPr>
                <a:t>05.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29613" y="107879"/>
              <a:ext cx="9581921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97"/>
                </a:lnSpc>
              </a:pPr>
              <a:r>
                <a:rPr lang="en-US" sz="3914" spc="-39">
                  <a:solidFill>
                    <a:srgbClr val="54243E"/>
                  </a:solidFill>
                  <a:ea typeface="Source Han Sans KR Bold"/>
                </a:rPr>
                <a:t>팀 협업 경험과 배운 점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22767" y="984109"/>
              <a:ext cx="17410926" cy="1485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팀 협업 경험을 통해 의사소통, 역할 분담, 문제 해결, 피드백과 개선, 그리고 동료학습이 중요한 요소로 나타났습니다. 함께 일하는 과정에서 이러한 요소들을 통해 팀워크와 리더십 능력을 향상시키고 더 나은 협업 환경을 조성하는 방법을 배웠습니다.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456759" y="4274503"/>
            <a:ext cx="53744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54243E"/>
                </a:solidFill>
                <a:ea typeface="Source Han Sans KR Bold"/>
              </a:rPr>
              <a:t>감사합니다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24871" y="2173560"/>
            <a:ext cx="5284995" cy="6247040"/>
          </a:xfrm>
          <a:custGeom>
            <a:avLst/>
            <a:gdLst/>
            <a:ahLst/>
            <a:cxnLst/>
            <a:rect r="r" b="b" t="t" l="l"/>
            <a:pathLst>
              <a:path h="6247040" w="5284995">
                <a:moveTo>
                  <a:pt x="0" y="0"/>
                </a:moveTo>
                <a:lnTo>
                  <a:pt x="5284996" y="0"/>
                </a:lnTo>
                <a:lnTo>
                  <a:pt x="5284996" y="6247040"/>
                </a:lnTo>
                <a:lnTo>
                  <a:pt x="0" y="6247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1487" y="5904852"/>
            <a:ext cx="4428380" cy="4178780"/>
          </a:xfrm>
          <a:custGeom>
            <a:avLst/>
            <a:gdLst/>
            <a:ahLst/>
            <a:cxnLst/>
            <a:rect r="r" b="b" t="t" l="l"/>
            <a:pathLst>
              <a:path h="4178780" w="4428380">
                <a:moveTo>
                  <a:pt x="0" y="0"/>
                </a:moveTo>
                <a:lnTo>
                  <a:pt x="4428380" y="0"/>
                </a:lnTo>
                <a:lnTo>
                  <a:pt x="4428380" y="4178780"/>
                </a:lnTo>
                <a:lnTo>
                  <a:pt x="0" y="417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44955" y="3367228"/>
            <a:ext cx="4293660" cy="5075249"/>
          </a:xfrm>
          <a:custGeom>
            <a:avLst/>
            <a:gdLst/>
            <a:ahLst/>
            <a:cxnLst/>
            <a:rect r="r" b="b" t="t" l="l"/>
            <a:pathLst>
              <a:path h="5075249" w="4293660">
                <a:moveTo>
                  <a:pt x="0" y="0"/>
                </a:moveTo>
                <a:lnTo>
                  <a:pt x="4293660" y="0"/>
                </a:lnTo>
                <a:lnTo>
                  <a:pt x="4293660" y="5075248"/>
                </a:lnTo>
                <a:lnTo>
                  <a:pt x="0" y="5075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238825" y="6108220"/>
            <a:ext cx="6799790" cy="4178780"/>
          </a:xfrm>
          <a:custGeom>
            <a:avLst/>
            <a:gdLst/>
            <a:ahLst/>
            <a:cxnLst/>
            <a:rect r="r" b="b" t="t" l="l"/>
            <a:pathLst>
              <a:path h="4178780" w="6799790">
                <a:moveTo>
                  <a:pt x="0" y="0"/>
                </a:moveTo>
                <a:lnTo>
                  <a:pt x="6799790" y="0"/>
                </a:lnTo>
                <a:lnTo>
                  <a:pt x="6799790" y="4178780"/>
                </a:lnTo>
                <a:lnTo>
                  <a:pt x="0" y="4178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53827" y="572085"/>
            <a:ext cx="3065025" cy="1601475"/>
          </a:xfrm>
          <a:custGeom>
            <a:avLst/>
            <a:gdLst/>
            <a:ahLst/>
            <a:cxnLst/>
            <a:rect r="r" b="b" t="t" l="l"/>
            <a:pathLst>
              <a:path h="1601475" w="3065025">
                <a:moveTo>
                  <a:pt x="0" y="0"/>
                </a:moveTo>
                <a:lnTo>
                  <a:pt x="3065024" y="0"/>
                </a:lnTo>
                <a:lnTo>
                  <a:pt x="3065024" y="1601475"/>
                </a:lnTo>
                <a:lnTo>
                  <a:pt x="0" y="1601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45412" y="924994"/>
            <a:ext cx="3636209" cy="1899919"/>
          </a:xfrm>
          <a:custGeom>
            <a:avLst/>
            <a:gdLst/>
            <a:ahLst/>
            <a:cxnLst/>
            <a:rect r="r" b="b" t="t" l="l"/>
            <a:pathLst>
              <a:path h="1899919" w="3636209">
                <a:moveTo>
                  <a:pt x="0" y="0"/>
                </a:moveTo>
                <a:lnTo>
                  <a:pt x="3636209" y="0"/>
                </a:lnTo>
                <a:lnTo>
                  <a:pt x="3636209" y="1899920"/>
                </a:lnTo>
                <a:lnTo>
                  <a:pt x="0" y="1899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25895" y="1467308"/>
            <a:ext cx="3636209" cy="1899919"/>
          </a:xfrm>
          <a:custGeom>
            <a:avLst/>
            <a:gdLst/>
            <a:ahLst/>
            <a:cxnLst/>
            <a:rect r="r" b="b" t="t" l="l"/>
            <a:pathLst>
              <a:path h="1899919" w="3636209">
                <a:moveTo>
                  <a:pt x="0" y="0"/>
                </a:moveTo>
                <a:lnTo>
                  <a:pt x="3636210" y="0"/>
                </a:lnTo>
                <a:lnTo>
                  <a:pt x="3636210" y="1899920"/>
                </a:lnTo>
                <a:lnTo>
                  <a:pt x="0" y="18999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3823278"/>
            <a:ext cx="8758268" cy="6463722"/>
          </a:xfrm>
          <a:custGeom>
            <a:avLst/>
            <a:gdLst/>
            <a:ahLst/>
            <a:cxnLst/>
            <a:rect r="r" b="b" t="t" l="l"/>
            <a:pathLst>
              <a:path h="6463722" w="8758268">
                <a:moveTo>
                  <a:pt x="0" y="0"/>
                </a:moveTo>
                <a:lnTo>
                  <a:pt x="8758268" y="0"/>
                </a:lnTo>
                <a:lnTo>
                  <a:pt x="8758268" y="6463722"/>
                </a:lnTo>
                <a:lnTo>
                  <a:pt x="0" y="6463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5217" y="1666188"/>
            <a:ext cx="7219601" cy="2885824"/>
          </a:xfrm>
          <a:custGeom>
            <a:avLst/>
            <a:gdLst/>
            <a:ahLst/>
            <a:cxnLst/>
            <a:rect r="r" b="b" t="t" l="l"/>
            <a:pathLst>
              <a:path h="2885824" w="7219601">
                <a:moveTo>
                  <a:pt x="0" y="0"/>
                </a:moveTo>
                <a:lnTo>
                  <a:pt x="7219601" y="0"/>
                </a:lnTo>
                <a:lnTo>
                  <a:pt x="7219601" y="2885824"/>
                </a:lnTo>
                <a:lnTo>
                  <a:pt x="0" y="288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075" r="0" b="-13966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90735"/>
            <a:ext cx="348932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기획 의도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170847" y="5143500"/>
            <a:ext cx="8088453" cy="4204602"/>
            <a:chOff x="0" y="0"/>
            <a:chExt cx="10784604" cy="560613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784604" cy="5606136"/>
              <a:chOff x="0" y="0"/>
              <a:chExt cx="2130292" cy="110738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130292" cy="1107385"/>
              </a:xfrm>
              <a:custGeom>
                <a:avLst/>
                <a:gdLst/>
                <a:ahLst/>
                <a:cxnLst/>
                <a:rect r="r" b="b" t="t" l="l"/>
                <a:pathLst>
                  <a:path h="1107385" w="2130292">
                    <a:moveTo>
                      <a:pt x="48815" y="0"/>
                    </a:moveTo>
                    <a:lnTo>
                      <a:pt x="2081477" y="0"/>
                    </a:lnTo>
                    <a:cubicBezTo>
                      <a:pt x="2108437" y="0"/>
                      <a:pt x="2130292" y="21855"/>
                      <a:pt x="2130292" y="48815"/>
                    </a:cubicBezTo>
                    <a:lnTo>
                      <a:pt x="2130292" y="1058570"/>
                    </a:lnTo>
                    <a:cubicBezTo>
                      <a:pt x="2130292" y="1085530"/>
                      <a:pt x="2108437" y="1107385"/>
                      <a:pt x="2081477" y="1107385"/>
                    </a:cubicBezTo>
                    <a:lnTo>
                      <a:pt x="48815" y="1107385"/>
                    </a:lnTo>
                    <a:cubicBezTo>
                      <a:pt x="21855" y="1107385"/>
                      <a:pt x="0" y="1085530"/>
                      <a:pt x="0" y="1058570"/>
                    </a:cubicBezTo>
                    <a:lnTo>
                      <a:pt x="0" y="48815"/>
                    </a:lnTo>
                    <a:cubicBezTo>
                      <a:pt x="0" y="21855"/>
                      <a:pt x="21855" y="0"/>
                      <a:pt x="48815" y="0"/>
                    </a:cubicBezTo>
                    <a:close/>
                  </a:path>
                </a:pathLst>
              </a:custGeom>
              <a:solidFill>
                <a:srgbClr val="54243E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130292" cy="11454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just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94566" y="700371"/>
              <a:ext cx="8795473" cy="4148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E3DD"/>
                  </a:solidFill>
                  <a:latin typeface="Arimo Bold"/>
                  <a:ea typeface="Arimo Bold"/>
                </a:rPr>
                <a:t>저의 프로젝트는 노인 건강 및 복지 서비스를 통해 사용자들이 건강한 노후를 계획하고 삶의 질을 향상시키는 기회를 찾고자 합니다. 이 서비스를 통해 사용자들은 지역별 건강 상황 및 복지 서비스에 대한 정보를 얻을 뿐만 아니라, 노후 생활의 질을 높이기 위한 다양한 경험과 소통의 기회를 제공받을 수 있습니다. 또한, 서비스를 통해 사용자들은 지역사회 간의 상호 지원과 협력을 촉진하는 플랫폼을 경험할 수 있습니다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090735"/>
            <a:ext cx="348932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개발 목표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61742" y="3655436"/>
            <a:ext cx="4818509" cy="5685777"/>
            <a:chOff x="0" y="0"/>
            <a:chExt cx="6424679" cy="75810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24676" cy="7581011"/>
            </a:xfrm>
            <a:custGeom>
              <a:avLst/>
              <a:gdLst/>
              <a:ahLst/>
              <a:cxnLst/>
              <a:rect r="r" b="b" t="t" l="l"/>
              <a:pathLst>
                <a:path h="7581011" w="6424676">
                  <a:moveTo>
                    <a:pt x="0" y="0"/>
                  </a:moveTo>
                  <a:lnTo>
                    <a:pt x="6424676" y="0"/>
                  </a:lnTo>
                  <a:lnTo>
                    <a:pt x="6424676" y="7581011"/>
                  </a:lnTo>
                  <a:lnTo>
                    <a:pt x="0" y="7581011"/>
                  </a:ln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79979" y="3655432"/>
            <a:ext cx="4818509" cy="5685781"/>
            <a:chOff x="0" y="0"/>
            <a:chExt cx="6424679" cy="75810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424676" cy="7581011"/>
            </a:xfrm>
            <a:custGeom>
              <a:avLst/>
              <a:gdLst/>
              <a:ahLst/>
              <a:cxnLst/>
              <a:rect r="r" b="b" t="t" l="l"/>
              <a:pathLst>
                <a:path h="7581011" w="6424676">
                  <a:moveTo>
                    <a:pt x="0" y="0"/>
                  </a:moveTo>
                  <a:lnTo>
                    <a:pt x="6424676" y="0"/>
                  </a:lnTo>
                  <a:lnTo>
                    <a:pt x="6424676" y="7581011"/>
                  </a:lnTo>
                  <a:lnTo>
                    <a:pt x="0" y="7581011"/>
                  </a:lnTo>
                  <a:close/>
                </a:path>
              </a:pathLst>
            </a:custGeom>
            <a:solidFill>
              <a:srgbClr val="54243E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798213" y="3655432"/>
            <a:ext cx="4818509" cy="5685782"/>
            <a:chOff x="0" y="0"/>
            <a:chExt cx="6424679" cy="75810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24676" cy="7581011"/>
            </a:xfrm>
            <a:custGeom>
              <a:avLst/>
              <a:gdLst/>
              <a:ahLst/>
              <a:cxnLst/>
              <a:rect r="r" b="b" t="t" l="l"/>
              <a:pathLst>
                <a:path h="7581011" w="6424676">
                  <a:moveTo>
                    <a:pt x="0" y="0"/>
                  </a:moveTo>
                  <a:lnTo>
                    <a:pt x="6424676" y="0"/>
                  </a:lnTo>
                  <a:lnTo>
                    <a:pt x="6424676" y="7581011"/>
                  </a:lnTo>
                  <a:lnTo>
                    <a:pt x="0" y="7581011"/>
                  </a:lnTo>
                  <a:close/>
                </a:path>
              </a:pathLst>
            </a:custGeom>
            <a:solidFill>
              <a:srgbClr val="54243E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53181" y="2536576"/>
            <a:ext cx="1359756" cy="147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-600">
                <a:solidFill>
                  <a:srgbClr val="440704"/>
                </a:solidFill>
                <a:latin typeface="Arimo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00382" y="5949876"/>
            <a:ext cx="4779869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2"/>
              </a:lnSpc>
            </a:pPr>
            <a:r>
              <a:rPr lang="en-US" sz="3568" spc="-223">
                <a:solidFill>
                  <a:srgbClr val="FFE3DD"/>
                </a:solidFill>
                <a:ea typeface="Source Han Sans KR Bold"/>
              </a:rPr>
              <a:t>지역별 건강 상태 정보 제공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32646" y="7086600"/>
            <a:ext cx="387670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4340" indent="-217170" lvl="1">
              <a:lnSpc>
                <a:spcPts val="2879"/>
              </a:lnSpc>
              <a:buFont typeface="Arial"/>
              <a:buChar char="•"/>
            </a:pPr>
            <a:r>
              <a:rPr lang="en-US" sz="2400" spc="-148">
                <a:solidFill>
                  <a:srgbClr val="FFE3DD"/>
                </a:solidFill>
                <a:latin typeface="Source Han Sans KR Bold"/>
                <a:ea typeface="Source Han Sans KR Bold"/>
              </a:rPr>
              <a:t>지역별 4대 질병 발병률</a:t>
            </a:r>
          </a:p>
          <a:p>
            <a:pPr algn="just">
              <a:lnSpc>
                <a:spcPts val="2879"/>
              </a:lnSpc>
            </a:pPr>
            <a:r>
              <a:rPr lang="en-US" sz="2400" spc="-148">
                <a:solidFill>
                  <a:srgbClr val="FFE3DD"/>
                </a:solidFill>
                <a:latin typeface="Source Han Sans KR Bold"/>
                <a:ea typeface="Source Han Sans KR Bold"/>
              </a:rPr>
              <a:t>       데이터 정보 제공</a:t>
            </a:r>
          </a:p>
          <a:p>
            <a:pPr algn="just">
              <a:lnSpc>
                <a:spcPts val="2879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771815" y="2534121"/>
            <a:ext cx="1659085" cy="147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-600">
                <a:solidFill>
                  <a:srgbClr val="54243E"/>
                </a:solidFill>
                <a:latin typeface="Arimo Medium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90479" y="2534121"/>
            <a:ext cx="1747695" cy="1470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spc="-600">
                <a:solidFill>
                  <a:srgbClr val="54243E"/>
                </a:solidFill>
                <a:latin typeface="Arimo Medium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74747" y="5701179"/>
            <a:ext cx="422897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225">
                <a:solidFill>
                  <a:srgbClr val="FFE3DD"/>
                </a:solidFill>
                <a:ea typeface="Source Han Sans KR Bold"/>
              </a:rPr>
              <a:t>지역별 노인 기대 수명 </a:t>
            </a:r>
          </a:p>
          <a:p>
            <a:pPr algn="ctr">
              <a:lnSpc>
                <a:spcPts val="4320"/>
              </a:lnSpc>
            </a:pPr>
            <a:r>
              <a:rPr lang="en-US" sz="3600" spc="-225">
                <a:solidFill>
                  <a:srgbClr val="FFE3DD"/>
                </a:solidFill>
                <a:ea typeface="Source Han Sans KR Bold"/>
              </a:rPr>
              <a:t>정보 제공 서비스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25188" y="7086600"/>
            <a:ext cx="382947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4340" indent="-217170" lvl="1">
              <a:lnSpc>
                <a:spcPts val="2879"/>
              </a:lnSpc>
              <a:buFont typeface="Arial"/>
              <a:buChar char="•"/>
            </a:pPr>
            <a:r>
              <a:rPr lang="en-US" sz="2400" spc="-150">
                <a:solidFill>
                  <a:srgbClr val="FFE3DD"/>
                </a:solidFill>
                <a:ea typeface="Source Han Sans KR Bold"/>
              </a:rPr>
              <a:t>데이터를 기반으로 예측 후 기대 수명 정보 제공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41913" y="5930826"/>
            <a:ext cx="4331110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-225">
                <a:solidFill>
                  <a:srgbClr val="FFE3DD"/>
                </a:solidFill>
                <a:ea typeface="Source Han Sans KR Bold"/>
              </a:rPr>
              <a:t>노인 복지 정책 정보 제공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22496" y="7086600"/>
            <a:ext cx="436994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-148">
                <a:solidFill>
                  <a:srgbClr val="FFE3DD"/>
                </a:solidFill>
                <a:ea typeface="Source Han Sans KR Bold"/>
              </a:rPr>
              <a:t>노인복지 정책 시행률 정보 제공</a:t>
            </a: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-148">
                <a:solidFill>
                  <a:srgbClr val="FFE3DD"/>
                </a:solidFill>
                <a:ea typeface="Source Han Sans KR Bold"/>
              </a:rPr>
              <a:t>현 시행중인 노인복지 정책 정보를 게시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161636" y="4004197"/>
            <a:ext cx="1618719" cy="1618717"/>
          </a:xfrm>
          <a:custGeom>
            <a:avLst/>
            <a:gdLst/>
            <a:ahLst/>
            <a:cxnLst/>
            <a:rect r="r" b="b" t="t" l="l"/>
            <a:pathLst>
              <a:path h="1618717" w="1618719">
                <a:moveTo>
                  <a:pt x="0" y="0"/>
                </a:moveTo>
                <a:lnTo>
                  <a:pt x="1618720" y="0"/>
                </a:lnTo>
                <a:lnTo>
                  <a:pt x="1618720" y="1618717"/>
                </a:lnTo>
                <a:lnTo>
                  <a:pt x="0" y="1618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 descr="상징, 폰트, 로고, 그래픽이(가) 표시된 사진  자동 생성된 설명"/>
          <p:cNvSpPr/>
          <p:nvPr/>
        </p:nvSpPr>
        <p:spPr>
          <a:xfrm flipH="false" flipV="false" rot="0">
            <a:off x="8255745" y="3955935"/>
            <a:ext cx="1666979" cy="1666979"/>
          </a:xfrm>
          <a:custGeom>
            <a:avLst/>
            <a:gdLst/>
            <a:ahLst/>
            <a:cxnLst/>
            <a:rect r="r" b="b" t="t" l="l"/>
            <a:pathLst>
              <a:path h="1666979" w="1666979">
                <a:moveTo>
                  <a:pt x="0" y="0"/>
                </a:moveTo>
                <a:lnTo>
                  <a:pt x="1666978" y="0"/>
                </a:lnTo>
                <a:lnTo>
                  <a:pt x="1666978" y="1666979"/>
                </a:lnTo>
                <a:lnTo>
                  <a:pt x="0" y="1666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3" id="23" descr="예술, 그래픽, 원, 상징이(가) 표시된 사진  자동 생성된 설명"/>
          <p:cNvSpPr/>
          <p:nvPr/>
        </p:nvSpPr>
        <p:spPr>
          <a:xfrm flipH="false" flipV="false" rot="0">
            <a:off x="13445719" y="4006731"/>
            <a:ext cx="1523498" cy="1523494"/>
          </a:xfrm>
          <a:custGeom>
            <a:avLst/>
            <a:gdLst/>
            <a:ahLst/>
            <a:cxnLst/>
            <a:rect r="r" b="b" t="t" l="l"/>
            <a:pathLst>
              <a:path h="1523494" w="1523498">
                <a:moveTo>
                  <a:pt x="0" y="0"/>
                </a:moveTo>
                <a:lnTo>
                  <a:pt x="1523498" y="0"/>
                </a:lnTo>
                <a:lnTo>
                  <a:pt x="1523498" y="1523493"/>
                </a:lnTo>
                <a:lnTo>
                  <a:pt x="0" y="1523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1909737" y="6901577"/>
            <a:ext cx="4122517" cy="1661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7081185" y="6927720"/>
            <a:ext cx="4122517" cy="1661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2146209" y="6949100"/>
            <a:ext cx="4122517" cy="16618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7125187" y="7967571"/>
            <a:ext cx="382947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4340" indent="-217170" lvl="1">
              <a:lnSpc>
                <a:spcPts val="2879"/>
              </a:lnSpc>
              <a:buFont typeface="Arial"/>
              <a:buChar char="•"/>
            </a:pPr>
            <a:r>
              <a:rPr lang="en-US" sz="2400" spc="-150">
                <a:solidFill>
                  <a:srgbClr val="FFE3DD"/>
                </a:solidFill>
                <a:ea typeface="Source Han Sans KR Bold"/>
              </a:rPr>
              <a:t>개인별 기대 수명 예측 정보 제공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9344" y="5630953"/>
            <a:ext cx="4647771" cy="318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E3DD"/>
                </a:solidFill>
                <a:latin typeface="Source Han Sans KR Bold"/>
              </a:rPr>
              <a:t>Frontend: HTML, CSS, JavaScript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E3DD"/>
                </a:solidFill>
                <a:latin typeface="Source Han Sans KR Bold"/>
              </a:rPr>
              <a:t>Backend: Java (JSP, Servlet, Spring)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E3DD"/>
                </a:solidFill>
                <a:latin typeface="Source Han Sans KR Bold"/>
                <a:ea typeface="Source Han Sans KR Bold"/>
              </a:rPr>
              <a:t>데이터베이스: OracleDB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E3DD"/>
                </a:solidFill>
                <a:latin typeface="Source Han Sans KR Bold"/>
                <a:ea typeface="Source Han Sans KR Bold"/>
              </a:rPr>
              <a:t>웹 서버: Tomcat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469974" y="3547198"/>
            <a:ext cx="4648093" cy="5711102"/>
            <a:chOff x="0" y="0"/>
            <a:chExt cx="6197457" cy="761480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197028" cy="7614802"/>
              <a:chOff x="0" y="0"/>
              <a:chExt cx="1224104" cy="150415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24104" cy="1504158"/>
              </a:xfrm>
              <a:custGeom>
                <a:avLst/>
                <a:gdLst/>
                <a:ahLst/>
                <a:cxnLst/>
                <a:rect r="r" b="b" t="t" l="l"/>
                <a:pathLst>
                  <a:path h="1504158" w="1224104">
                    <a:moveTo>
                      <a:pt x="0" y="0"/>
                    </a:moveTo>
                    <a:lnTo>
                      <a:pt x="1224104" y="0"/>
                    </a:lnTo>
                    <a:lnTo>
                      <a:pt x="1224104" y="1504158"/>
                    </a:lnTo>
                    <a:lnTo>
                      <a:pt x="0" y="1504158"/>
                    </a:lnTo>
                    <a:close/>
                  </a:path>
                </a:pathLst>
              </a:custGeom>
              <a:solidFill>
                <a:srgbClr val="54243E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1224104" cy="15136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29" y="590068"/>
              <a:ext cx="6197028" cy="962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55"/>
                </a:lnSpc>
                <a:spcBef>
                  <a:spcPct val="0"/>
                </a:spcBef>
              </a:pPr>
              <a:r>
                <a:rPr lang="en-US" sz="4325">
                  <a:solidFill>
                    <a:srgbClr val="FFE3DD"/>
                  </a:solidFill>
                  <a:ea typeface="Source Han Sans KR Bold"/>
                </a:rPr>
                <a:t>웹 개발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29" y="2794215"/>
              <a:ext cx="6197028" cy="4226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E3DD"/>
                  </a:solidFill>
                  <a:latin typeface="Source Han Sans KR Bold"/>
                </a:rPr>
                <a:t>Frontend: HTML, CSS, JavaScript</a:t>
              </a:r>
            </a:p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E3DD"/>
                  </a:solidFill>
                  <a:latin typeface="Source Han Sans KR Bold"/>
                </a:rPr>
                <a:t>Backend: Java (JSP, Servlet, Spring)</a:t>
              </a:r>
            </a:p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데이터베이스: OracleDB</a:t>
              </a:r>
            </a:p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웹 서버: Tomcat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19954" y="3547198"/>
            <a:ext cx="4648093" cy="5711102"/>
            <a:chOff x="0" y="0"/>
            <a:chExt cx="6197457" cy="7614802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197028" cy="7614802"/>
              <a:chOff x="0" y="0"/>
              <a:chExt cx="1224104" cy="150415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224104" cy="1504158"/>
              </a:xfrm>
              <a:custGeom>
                <a:avLst/>
                <a:gdLst/>
                <a:ahLst/>
                <a:cxnLst/>
                <a:rect r="r" b="b" t="t" l="l"/>
                <a:pathLst>
                  <a:path h="1504158" w="1224104">
                    <a:moveTo>
                      <a:pt x="0" y="0"/>
                    </a:moveTo>
                    <a:lnTo>
                      <a:pt x="1224104" y="0"/>
                    </a:lnTo>
                    <a:lnTo>
                      <a:pt x="1224104" y="1504158"/>
                    </a:lnTo>
                    <a:lnTo>
                      <a:pt x="0" y="1504158"/>
                    </a:lnTo>
                    <a:close/>
                  </a:path>
                </a:pathLst>
              </a:custGeom>
              <a:solidFill>
                <a:srgbClr val="54243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"/>
                <a:ext cx="1224104" cy="15136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590068"/>
              <a:ext cx="6197028" cy="962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55"/>
                </a:lnSpc>
                <a:spcBef>
                  <a:spcPct val="0"/>
                </a:spcBef>
              </a:pPr>
              <a:r>
                <a:rPr lang="en-US" sz="4325">
                  <a:solidFill>
                    <a:srgbClr val="FFE3DD"/>
                  </a:solidFill>
                  <a:ea typeface="Source Han Sans KR Bold"/>
                </a:rPr>
                <a:t>데이터 분석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29" y="3759776"/>
              <a:ext cx="6197028" cy="1788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언어: R</a:t>
              </a:r>
            </a:p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통합 개발 환경: R Studio</a:t>
              </a:r>
            </a:p>
            <a:p>
              <a:pPr>
                <a:lnSpc>
                  <a:spcPts val="36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95571" y="1028700"/>
            <a:ext cx="454036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사용기술 목록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172896" y="3547198"/>
            <a:ext cx="4648415" cy="5711102"/>
            <a:chOff x="0" y="0"/>
            <a:chExt cx="6197886" cy="7614802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429" y="0"/>
              <a:ext cx="6197457" cy="7614802"/>
              <a:chOff x="0" y="0"/>
              <a:chExt cx="1224189" cy="1504158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224189" cy="1504158"/>
              </a:xfrm>
              <a:custGeom>
                <a:avLst/>
                <a:gdLst/>
                <a:ahLst/>
                <a:cxnLst/>
                <a:rect r="r" b="b" t="t" l="l"/>
                <a:pathLst>
                  <a:path h="1504158" w="1224189">
                    <a:moveTo>
                      <a:pt x="0" y="0"/>
                    </a:moveTo>
                    <a:lnTo>
                      <a:pt x="1224189" y="0"/>
                    </a:lnTo>
                    <a:lnTo>
                      <a:pt x="1224189" y="1504158"/>
                    </a:lnTo>
                    <a:lnTo>
                      <a:pt x="0" y="1504158"/>
                    </a:lnTo>
                    <a:close/>
                  </a:path>
                </a:pathLst>
              </a:custGeom>
              <a:solidFill>
                <a:srgbClr val="54243E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9525"/>
                <a:ext cx="1224189" cy="15136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2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624738"/>
              <a:ext cx="6197028" cy="962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55"/>
                </a:lnSpc>
                <a:spcBef>
                  <a:spcPct val="0"/>
                </a:spcBef>
              </a:pPr>
              <a:r>
                <a:rPr lang="en-US" sz="4325">
                  <a:solidFill>
                    <a:srgbClr val="FFE3DD"/>
                  </a:solidFill>
                  <a:ea typeface="Source Han Sans KR Bold"/>
                </a:rPr>
                <a:t>일반적인 개발 도구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3794446"/>
              <a:ext cx="6197028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61341" indent="-280670" lvl="1">
                <a:lnSpc>
                  <a:spcPts val="36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0">
                  <a:solidFill>
                    <a:srgbClr val="FFE3DD"/>
                  </a:solidFill>
                  <a:latin typeface="Source Han Sans KR Bold"/>
                  <a:ea typeface="Source Han Sans KR Bold"/>
                </a:rPr>
                <a:t>통합 개발 환경: Eclipse, Visual Studio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5571" y="2421877"/>
            <a:ext cx="7790040" cy="2143101"/>
            <a:chOff x="0" y="0"/>
            <a:chExt cx="10386720" cy="285746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148292" y="0"/>
              <a:ext cx="10238428" cy="2857468"/>
              <a:chOff x="0" y="0"/>
              <a:chExt cx="2022405" cy="5644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22405" cy="564438"/>
              </a:xfrm>
              <a:custGeom>
                <a:avLst/>
                <a:gdLst/>
                <a:ahLst/>
                <a:cxnLst/>
                <a:rect r="r" b="b" t="t" l="l"/>
                <a:pathLst>
                  <a:path h="564438" w="2022405">
                    <a:moveTo>
                      <a:pt x="0" y="0"/>
                    </a:moveTo>
                    <a:lnTo>
                      <a:pt x="2022405" y="0"/>
                    </a:lnTo>
                    <a:lnTo>
                      <a:pt x="2022405" y="564438"/>
                    </a:lnTo>
                    <a:lnTo>
                      <a:pt x="0" y="564438"/>
                    </a:lnTo>
                    <a:close/>
                  </a:path>
                </a:pathLst>
              </a:custGeom>
              <a:solidFill>
                <a:srgbClr val="E1998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022405" cy="6025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964964" y="616358"/>
              <a:ext cx="8201474" cy="1643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자바의 기초를 공부하고 자료구조와 알고리즘을 자바기반으로 학습했습니다. </a:t>
              </a:r>
            </a:p>
            <a:p>
              <a:pPr algn="just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다양한 서비스에 맞게 클래스, DTO, 그리고 DAO를 설계하고 구현하였습니다.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150086" y="670004"/>
              <a:ext cx="1520044" cy="152004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0" y="520420"/>
              <a:ext cx="1816629" cy="1816629"/>
            </a:xfrm>
            <a:custGeom>
              <a:avLst/>
              <a:gdLst/>
              <a:ahLst/>
              <a:cxnLst/>
              <a:rect r="r" b="b" t="t" l="l"/>
              <a:pathLst>
                <a:path h="1816629" w="1816629">
                  <a:moveTo>
                    <a:pt x="0" y="0"/>
                  </a:moveTo>
                  <a:lnTo>
                    <a:pt x="1816629" y="0"/>
                  </a:lnTo>
                  <a:lnTo>
                    <a:pt x="1816629" y="1816629"/>
                  </a:lnTo>
                  <a:lnTo>
                    <a:pt x="0" y="1816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6790" y="4768538"/>
            <a:ext cx="7678821" cy="2143101"/>
            <a:chOff x="0" y="0"/>
            <a:chExt cx="10238428" cy="285746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238428" cy="2857468"/>
              <a:chOff x="0" y="0"/>
              <a:chExt cx="2022405" cy="56443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022405" cy="564438"/>
              </a:xfrm>
              <a:custGeom>
                <a:avLst/>
                <a:gdLst/>
                <a:ahLst/>
                <a:cxnLst/>
                <a:rect r="r" b="b" t="t" l="l"/>
                <a:pathLst>
                  <a:path h="564438" w="2022405">
                    <a:moveTo>
                      <a:pt x="0" y="0"/>
                    </a:moveTo>
                    <a:lnTo>
                      <a:pt x="2022405" y="0"/>
                    </a:lnTo>
                    <a:lnTo>
                      <a:pt x="2022405" y="564438"/>
                    </a:lnTo>
                    <a:lnTo>
                      <a:pt x="0" y="564438"/>
                    </a:lnTo>
                    <a:close/>
                  </a:path>
                </a:pathLst>
              </a:custGeom>
              <a:solidFill>
                <a:srgbClr val="E1998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2022405" cy="6025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668712"/>
              <a:ext cx="1520044" cy="152004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12700" y="668712"/>
              <a:ext cx="1491058" cy="1491058"/>
            </a:xfrm>
            <a:custGeom>
              <a:avLst/>
              <a:gdLst/>
              <a:ahLst/>
              <a:cxnLst/>
              <a:rect r="r" b="b" t="t" l="l"/>
              <a:pathLst>
                <a:path h="1491058" w="1491058">
                  <a:moveTo>
                    <a:pt x="0" y="0"/>
                  </a:moveTo>
                  <a:lnTo>
                    <a:pt x="1491058" y="0"/>
                  </a:lnTo>
                  <a:lnTo>
                    <a:pt x="1491058" y="1491058"/>
                  </a:lnTo>
                  <a:lnTo>
                    <a:pt x="0" y="1491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823526" y="209958"/>
              <a:ext cx="8201474" cy="24566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HTTP 요청 및 응답을 처리하는 데에 대한 실력을 향상시키고 있습니다. 서블릿을 활용하여 웹 애플리케이션의 핵심 로직을 개발하고, 데이터베이스와의 효율적인 연동을 위해 JDBC를 활용하고 있습니다. 또한, 서블릿 컨테이너를 이해하여 웹 애플리케이션의 생명주기와 상태 관리에 대한 지식을 쌓았습니다.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580479" y="2421877"/>
            <a:ext cx="7678821" cy="2143101"/>
            <a:chOff x="0" y="0"/>
            <a:chExt cx="10238428" cy="285746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0238428" cy="2857468"/>
              <a:chOff x="0" y="0"/>
              <a:chExt cx="2022405" cy="56443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022405" cy="564438"/>
              </a:xfrm>
              <a:custGeom>
                <a:avLst/>
                <a:gdLst/>
                <a:ahLst/>
                <a:cxnLst/>
                <a:rect r="r" b="b" t="t" l="l"/>
                <a:pathLst>
                  <a:path h="564438" w="2022405">
                    <a:moveTo>
                      <a:pt x="0" y="0"/>
                    </a:moveTo>
                    <a:lnTo>
                      <a:pt x="2022405" y="0"/>
                    </a:lnTo>
                    <a:lnTo>
                      <a:pt x="2022405" y="564438"/>
                    </a:lnTo>
                    <a:lnTo>
                      <a:pt x="0" y="564438"/>
                    </a:lnTo>
                    <a:close/>
                  </a:path>
                </a:pathLst>
              </a:custGeom>
              <a:solidFill>
                <a:srgbClr val="E1998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022405" cy="6025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668712"/>
              <a:ext cx="1520044" cy="1520044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375787" y="728358"/>
              <a:ext cx="764884" cy="1400752"/>
            </a:xfrm>
            <a:custGeom>
              <a:avLst/>
              <a:gdLst/>
              <a:ahLst/>
              <a:cxnLst/>
              <a:rect r="r" b="b" t="t" l="l"/>
              <a:pathLst>
                <a:path h="1400752" w="764884">
                  <a:moveTo>
                    <a:pt x="0" y="0"/>
                  </a:moveTo>
                  <a:lnTo>
                    <a:pt x="764884" y="0"/>
                  </a:lnTo>
                  <a:lnTo>
                    <a:pt x="764884" y="1400752"/>
                  </a:lnTo>
                  <a:lnTo>
                    <a:pt x="0" y="14007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816672" y="616358"/>
              <a:ext cx="8201474" cy="1643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JSP를 활용하여 동적인 웹 페이지를 개발하고, 데이터와 비즈니스 로직을 효율적으로 통합하며, 세션 관리 및 클라이언트-서버 상호작용에 대한 이해를 토대로</a:t>
              </a: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 동적인 웹 애플리케이션을 개발 했습니다.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95571" y="1028700"/>
            <a:ext cx="454036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사용기술 경험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06790" y="7061645"/>
            <a:ext cx="7678821" cy="2196655"/>
            <a:chOff x="0" y="0"/>
            <a:chExt cx="10238428" cy="2928873"/>
          </a:xfrm>
        </p:grpSpPr>
        <p:grpSp>
          <p:nvGrpSpPr>
            <p:cNvPr name="Group 34" id="34"/>
            <p:cNvGrpSpPr/>
            <p:nvPr/>
          </p:nvGrpSpPr>
          <p:grpSpPr>
            <a:xfrm rot="0">
              <a:off x="0" y="0"/>
              <a:ext cx="10238428" cy="2928873"/>
              <a:chOff x="0" y="0"/>
              <a:chExt cx="2022405" cy="57854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2022405" cy="578543"/>
              </a:xfrm>
              <a:custGeom>
                <a:avLst/>
                <a:gdLst/>
                <a:ahLst/>
                <a:cxnLst/>
                <a:rect r="r" b="b" t="t" l="l"/>
                <a:pathLst>
                  <a:path h="578543" w="2022405">
                    <a:moveTo>
                      <a:pt x="0" y="0"/>
                    </a:moveTo>
                    <a:lnTo>
                      <a:pt x="2022405" y="0"/>
                    </a:lnTo>
                    <a:lnTo>
                      <a:pt x="2022405" y="578543"/>
                    </a:lnTo>
                    <a:lnTo>
                      <a:pt x="0" y="578543"/>
                    </a:lnTo>
                    <a:close/>
                  </a:path>
                </a:pathLst>
              </a:custGeom>
              <a:solidFill>
                <a:srgbClr val="E1998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38100"/>
                <a:ext cx="2022405" cy="616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23092" y="709159"/>
              <a:ext cx="1520044" cy="1520044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40" id="40"/>
            <p:cNvSpPr/>
            <p:nvPr/>
          </p:nvSpPr>
          <p:spPr>
            <a:xfrm flipH="false" flipV="false" rot="0">
              <a:off x="0" y="882089"/>
              <a:ext cx="1543136" cy="1174184"/>
            </a:xfrm>
            <a:custGeom>
              <a:avLst/>
              <a:gdLst/>
              <a:ahLst/>
              <a:cxnLst/>
              <a:rect r="r" b="b" t="t" l="l"/>
              <a:pathLst>
                <a:path h="1174184" w="1543136">
                  <a:moveTo>
                    <a:pt x="0" y="0"/>
                  </a:moveTo>
                  <a:lnTo>
                    <a:pt x="1543136" y="0"/>
                  </a:lnTo>
                  <a:lnTo>
                    <a:pt x="1543136" y="1174184"/>
                  </a:lnTo>
                  <a:lnTo>
                    <a:pt x="0" y="1174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1804791" y="855260"/>
              <a:ext cx="8201474" cy="1237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기대 수명을 예측하기 위해 다양한 데이터 전처리 과정을 거치고 여러 가지 변수를 모델에 통합하여 예측 모델을 만들었습니다.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580479" y="4768538"/>
            <a:ext cx="7678821" cy="2143101"/>
            <a:chOff x="0" y="0"/>
            <a:chExt cx="10238428" cy="2857468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10238428" cy="2857468"/>
              <a:chOff x="0" y="0"/>
              <a:chExt cx="2022405" cy="564438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2022405" cy="564438"/>
              </a:xfrm>
              <a:custGeom>
                <a:avLst/>
                <a:gdLst/>
                <a:ahLst/>
                <a:cxnLst/>
                <a:rect r="r" b="b" t="t" l="l"/>
                <a:pathLst>
                  <a:path h="564438" w="2022405">
                    <a:moveTo>
                      <a:pt x="0" y="0"/>
                    </a:moveTo>
                    <a:lnTo>
                      <a:pt x="2022405" y="0"/>
                    </a:lnTo>
                    <a:lnTo>
                      <a:pt x="2022405" y="564438"/>
                    </a:lnTo>
                    <a:lnTo>
                      <a:pt x="0" y="564438"/>
                    </a:lnTo>
                    <a:close/>
                  </a:path>
                </a:pathLst>
              </a:custGeom>
              <a:solidFill>
                <a:srgbClr val="E1998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2022405" cy="6025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749426"/>
              <a:ext cx="1520044" cy="1520044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49" id="49"/>
            <p:cNvSpPr/>
            <p:nvPr/>
          </p:nvSpPr>
          <p:spPr>
            <a:xfrm flipH="false" flipV="false" rot="0">
              <a:off x="0" y="1084941"/>
              <a:ext cx="1564217" cy="849014"/>
            </a:xfrm>
            <a:custGeom>
              <a:avLst/>
              <a:gdLst/>
              <a:ahLst/>
              <a:cxnLst/>
              <a:rect r="r" b="b" t="t" l="l"/>
              <a:pathLst>
                <a:path h="849014" w="1564217">
                  <a:moveTo>
                    <a:pt x="0" y="0"/>
                  </a:moveTo>
                  <a:lnTo>
                    <a:pt x="1564217" y="0"/>
                  </a:lnTo>
                  <a:lnTo>
                    <a:pt x="1564217" y="849014"/>
                  </a:lnTo>
                  <a:lnTo>
                    <a:pt x="0" y="849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50" id="50"/>
            <p:cNvSpPr txBox="true"/>
            <p:nvPr/>
          </p:nvSpPr>
          <p:spPr>
            <a:xfrm rot="0">
              <a:off x="1919817" y="702219"/>
              <a:ext cx="8201474" cy="16438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기본 쿼리문을 사용하여 데이터베이스와 원활하게 대화할 수 있습니다. </a:t>
              </a:r>
            </a:p>
            <a:p>
              <a:pPr algn="just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더불어 테이블을 설계하여 데이터의 구조를 효율적으로 관리하고 했습니다.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9880265"/>
            <a:chOff x="0" y="0"/>
            <a:chExt cx="4685229" cy="2602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602210"/>
            </a:xfrm>
            <a:custGeom>
              <a:avLst/>
              <a:gdLst/>
              <a:ahLst/>
              <a:cxnLst/>
              <a:rect r="r" b="b" t="t" l="l"/>
              <a:pathLst>
                <a:path h="2602210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580014"/>
                  </a:lnTo>
                  <a:cubicBezTo>
                    <a:pt x="4685230" y="2592272"/>
                    <a:pt x="4675292" y="2602210"/>
                    <a:pt x="4663034" y="2602210"/>
                  </a:cubicBezTo>
                  <a:lnTo>
                    <a:pt x="22195" y="2602210"/>
                  </a:lnTo>
                  <a:cubicBezTo>
                    <a:pt x="16309" y="2602210"/>
                    <a:pt x="10663" y="2599871"/>
                    <a:pt x="6501" y="2595709"/>
                  </a:cubicBezTo>
                  <a:cubicBezTo>
                    <a:pt x="2338" y="2591546"/>
                    <a:pt x="0" y="2585901"/>
                    <a:pt x="0" y="2580014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611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421877"/>
            <a:ext cx="7678821" cy="2143101"/>
            <a:chOff x="0" y="0"/>
            <a:chExt cx="10238428" cy="2857468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238428" cy="2857468"/>
              <a:chOff x="0" y="0"/>
              <a:chExt cx="2022405" cy="56443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22405" cy="564438"/>
              </a:xfrm>
              <a:custGeom>
                <a:avLst/>
                <a:gdLst/>
                <a:ahLst/>
                <a:cxnLst/>
                <a:rect r="r" b="b" t="t" l="l"/>
                <a:pathLst>
                  <a:path h="564438" w="2022405">
                    <a:moveTo>
                      <a:pt x="0" y="0"/>
                    </a:moveTo>
                    <a:lnTo>
                      <a:pt x="2022405" y="0"/>
                    </a:lnTo>
                    <a:lnTo>
                      <a:pt x="2022405" y="564438"/>
                    </a:lnTo>
                    <a:lnTo>
                      <a:pt x="0" y="564438"/>
                    </a:lnTo>
                    <a:close/>
                  </a:path>
                </a:pathLst>
              </a:custGeom>
              <a:solidFill>
                <a:srgbClr val="E1998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022405" cy="6025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1898736" y="1022758"/>
              <a:ext cx="8201474" cy="8310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HTML 페이지를 설계하고 각 상황에 맞는 태그를 활용하여 웹 개발을 했습니다. 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23092" y="668712"/>
              <a:ext cx="1520044" cy="1520044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56372" y="801992"/>
              <a:ext cx="1253484" cy="1253484"/>
            </a:xfrm>
            <a:custGeom>
              <a:avLst/>
              <a:gdLst/>
              <a:ahLst/>
              <a:cxnLst/>
              <a:rect r="r" b="b" t="t" l="l"/>
              <a:pathLst>
                <a:path h="1253484" w="1253484">
                  <a:moveTo>
                    <a:pt x="0" y="0"/>
                  </a:moveTo>
                  <a:lnTo>
                    <a:pt x="1253484" y="0"/>
                  </a:lnTo>
                  <a:lnTo>
                    <a:pt x="1253484" y="1253484"/>
                  </a:lnTo>
                  <a:lnTo>
                    <a:pt x="0" y="1253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580479" y="2421877"/>
            <a:ext cx="7678821" cy="2143101"/>
            <a:chOff x="0" y="0"/>
            <a:chExt cx="10238428" cy="2857468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238428" cy="2857468"/>
              <a:chOff x="0" y="0"/>
              <a:chExt cx="2022405" cy="564438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022405" cy="564438"/>
              </a:xfrm>
              <a:custGeom>
                <a:avLst/>
                <a:gdLst/>
                <a:ahLst/>
                <a:cxnLst/>
                <a:rect r="r" b="b" t="t" l="l"/>
                <a:pathLst>
                  <a:path h="564438" w="2022405">
                    <a:moveTo>
                      <a:pt x="0" y="0"/>
                    </a:moveTo>
                    <a:lnTo>
                      <a:pt x="2022405" y="0"/>
                    </a:lnTo>
                    <a:lnTo>
                      <a:pt x="2022405" y="564438"/>
                    </a:lnTo>
                    <a:lnTo>
                      <a:pt x="0" y="564438"/>
                    </a:lnTo>
                    <a:close/>
                  </a:path>
                </a:pathLst>
              </a:custGeom>
              <a:solidFill>
                <a:srgbClr val="E1998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2022405" cy="6025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668712"/>
              <a:ext cx="1520044" cy="1520044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21" id="21"/>
            <p:cNvSpPr/>
            <p:nvPr/>
          </p:nvSpPr>
          <p:spPr>
            <a:xfrm flipH="false" flipV="false" rot="0">
              <a:off x="270708" y="747753"/>
              <a:ext cx="964627" cy="1361962"/>
            </a:xfrm>
            <a:custGeom>
              <a:avLst/>
              <a:gdLst/>
              <a:ahLst/>
              <a:cxnLst/>
              <a:rect r="r" b="b" t="t" l="l"/>
              <a:pathLst>
                <a:path h="1361962" w="964627">
                  <a:moveTo>
                    <a:pt x="0" y="0"/>
                  </a:moveTo>
                  <a:lnTo>
                    <a:pt x="964627" y="0"/>
                  </a:lnTo>
                  <a:lnTo>
                    <a:pt x="964627" y="1361962"/>
                  </a:lnTo>
                  <a:lnTo>
                    <a:pt x="0" y="13619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919817" y="819558"/>
              <a:ext cx="8201474" cy="1237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CSS를 활용하여 각 태그의 정확한 위치 조절과 스타일링을 수행하여 웹 페이지를 디자인했습니다.</a:t>
              </a:r>
            </a:p>
            <a:p>
              <a:pPr algn="just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반응형 웹 디자인을 적용하여 구현했습니다.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4765003"/>
            <a:ext cx="7678821" cy="2143101"/>
            <a:chOff x="0" y="0"/>
            <a:chExt cx="10238428" cy="2857468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0238428" cy="2857468"/>
              <a:chOff x="0" y="0"/>
              <a:chExt cx="2022405" cy="564438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022405" cy="564438"/>
              </a:xfrm>
              <a:custGeom>
                <a:avLst/>
                <a:gdLst/>
                <a:ahLst/>
                <a:cxnLst/>
                <a:rect r="r" b="b" t="t" l="l"/>
                <a:pathLst>
                  <a:path h="564438" w="2022405">
                    <a:moveTo>
                      <a:pt x="0" y="0"/>
                    </a:moveTo>
                    <a:lnTo>
                      <a:pt x="2022405" y="0"/>
                    </a:lnTo>
                    <a:lnTo>
                      <a:pt x="2022405" y="564438"/>
                    </a:lnTo>
                    <a:lnTo>
                      <a:pt x="0" y="564438"/>
                    </a:lnTo>
                    <a:close/>
                  </a:path>
                </a:pathLst>
              </a:custGeom>
              <a:solidFill>
                <a:srgbClr val="E19982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2022405" cy="6025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07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0" y="668712"/>
              <a:ext cx="1520044" cy="1520044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270708" y="896028"/>
              <a:ext cx="1022801" cy="1177695"/>
            </a:xfrm>
            <a:custGeom>
              <a:avLst/>
              <a:gdLst/>
              <a:ahLst/>
              <a:cxnLst/>
              <a:rect r="r" b="b" t="t" l="l"/>
              <a:pathLst>
                <a:path h="1177695" w="1022801">
                  <a:moveTo>
                    <a:pt x="0" y="0"/>
                  </a:moveTo>
                  <a:lnTo>
                    <a:pt x="1022801" y="0"/>
                  </a:lnTo>
                  <a:lnTo>
                    <a:pt x="1022801" y="1177695"/>
                  </a:lnTo>
                  <a:lnTo>
                    <a:pt x="0" y="11776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923" t="0" r="-52892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1760619" y="413158"/>
              <a:ext cx="8201474" cy="2050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JavaScript를 활용하여 다양한 이벤트를 만들고,</a:t>
              </a:r>
            </a:p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chart.js를 이용해 차트를 구현했습니다.</a:t>
              </a:r>
            </a:p>
            <a:p>
              <a:pPr algn="just">
                <a:lnSpc>
                  <a:spcPts val="2419"/>
                </a:lnSpc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kakaoMap API를 이용해 기능 구현을 했습니다.</a:t>
              </a:r>
            </a:p>
            <a:p>
              <a:pPr algn="just">
                <a:lnSpc>
                  <a:spcPts val="241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54243E"/>
                  </a:solidFill>
                  <a:latin typeface="Source Han Sans KR Bold"/>
                  <a:ea typeface="Source Han Sans KR Bold"/>
                </a:rPr>
                <a:t>Fetch API를 이용하여 서버와 비동기 통신을 수행하여 데이터를 가져오는 기술을 구현했습니다.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95571" y="1028700"/>
            <a:ext cx="4540365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ea typeface="Source Han Sans KR Bold"/>
              </a:rPr>
              <a:t>사용기술 경험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2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385" y="203368"/>
            <a:ext cx="17789230" cy="7987286"/>
            <a:chOff x="0" y="0"/>
            <a:chExt cx="4685229" cy="21036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85230" cy="2103647"/>
            </a:xfrm>
            <a:custGeom>
              <a:avLst/>
              <a:gdLst/>
              <a:ahLst/>
              <a:cxnLst/>
              <a:rect r="r" b="b" t="t" l="l"/>
              <a:pathLst>
                <a:path h="2103647" w="4685230">
                  <a:moveTo>
                    <a:pt x="22195" y="0"/>
                  </a:moveTo>
                  <a:lnTo>
                    <a:pt x="4663034" y="0"/>
                  </a:lnTo>
                  <a:cubicBezTo>
                    <a:pt x="4668921" y="0"/>
                    <a:pt x="4674566" y="2338"/>
                    <a:pt x="4678729" y="6501"/>
                  </a:cubicBezTo>
                  <a:cubicBezTo>
                    <a:pt x="4682891" y="10663"/>
                    <a:pt x="4685230" y="16309"/>
                    <a:pt x="4685230" y="22195"/>
                  </a:cubicBezTo>
                  <a:lnTo>
                    <a:pt x="4685230" y="2081452"/>
                  </a:lnTo>
                  <a:cubicBezTo>
                    <a:pt x="4685230" y="2087339"/>
                    <a:pt x="4682891" y="2092984"/>
                    <a:pt x="4678729" y="2097147"/>
                  </a:cubicBezTo>
                  <a:cubicBezTo>
                    <a:pt x="4674566" y="2101309"/>
                    <a:pt x="4668921" y="2103647"/>
                    <a:pt x="4663034" y="2103647"/>
                  </a:cubicBezTo>
                  <a:lnTo>
                    <a:pt x="22195" y="2103647"/>
                  </a:lnTo>
                  <a:cubicBezTo>
                    <a:pt x="9937" y="2103647"/>
                    <a:pt x="0" y="2093710"/>
                    <a:pt x="0" y="2081452"/>
                  </a:cubicBezTo>
                  <a:lnTo>
                    <a:pt x="0" y="22195"/>
                  </a:lnTo>
                  <a:cubicBezTo>
                    <a:pt x="0" y="16309"/>
                    <a:pt x="2338" y="10663"/>
                    <a:pt x="6501" y="6501"/>
                  </a:cubicBezTo>
                  <a:cubicBezTo>
                    <a:pt x="10663" y="2338"/>
                    <a:pt x="16309" y="0"/>
                    <a:pt x="22195" y="0"/>
                  </a:cubicBezTo>
                  <a:close/>
                </a:path>
              </a:pathLst>
            </a:custGeom>
            <a:solidFill>
              <a:srgbClr val="FFE3DD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4685229" cy="21131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7967" y="2495495"/>
            <a:ext cx="16832065" cy="5296011"/>
            <a:chOff x="0" y="0"/>
            <a:chExt cx="22442754" cy="70613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26002" cy="7061348"/>
            </a:xfrm>
            <a:custGeom>
              <a:avLst/>
              <a:gdLst/>
              <a:ahLst/>
              <a:cxnLst/>
              <a:rect r="r" b="b" t="t" l="l"/>
              <a:pathLst>
                <a:path h="7061348" w="10426002">
                  <a:moveTo>
                    <a:pt x="0" y="0"/>
                  </a:moveTo>
                  <a:lnTo>
                    <a:pt x="10426002" y="0"/>
                  </a:lnTo>
                  <a:lnTo>
                    <a:pt x="10426002" y="7061348"/>
                  </a:lnTo>
                  <a:lnTo>
                    <a:pt x="0" y="7061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426002" y="16133"/>
              <a:ext cx="12016752" cy="7029082"/>
            </a:xfrm>
            <a:custGeom>
              <a:avLst/>
              <a:gdLst/>
              <a:ahLst/>
              <a:cxnLst/>
              <a:rect r="r" b="b" t="t" l="l"/>
              <a:pathLst>
                <a:path h="7029082" w="12016752">
                  <a:moveTo>
                    <a:pt x="0" y="0"/>
                  </a:moveTo>
                  <a:lnTo>
                    <a:pt x="12016752" y="0"/>
                  </a:lnTo>
                  <a:lnTo>
                    <a:pt x="12016752" y="7029082"/>
                  </a:lnTo>
                  <a:lnTo>
                    <a:pt x="0" y="70290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5571" y="1028700"/>
            <a:ext cx="5099627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00"/>
              </a:lnSpc>
            </a:pPr>
            <a:r>
              <a:rPr lang="en-US" sz="6000" spc="-60">
                <a:solidFill>
                  <a:srgbClr val="54243E"/>
                </a:solidFill>
                <a:latin typeface="Source Han Sans KR Bold"/>
                <a:ea typeface="Source Han Sans KR Bold"/>
              </a:rPr>
              <a:t>개발 스케줄 1차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11873" y="8567843"/>
            <a:ext cx="9264253" cy="690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3"/>
              </a:lnSpc>
              <a:spcBef>
                <a:spcPct val="0"/>
              </a:spcBef>
            </a:pPr>
            <a:r>
              <a:rPr lang="en-US" sz="4866">
                <a:solidFill>
                  <a:srgbClr val="FFE3DD"/>
                </a:solidFill>
                <a:latin typeface="Source Han Sans KR Bold"/>
                <a:ea typeface="Source Han Sans KR Bold"/>
              </a:rPr>
              <a:t>1차 프로젝트 기간 : 11.15 ~ 12.21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DAF7WKrGWn8</dc:identifier>
  <dcterms:modified xsi:type="dcterms:W3CDTF">2011-08-01T06:04:30Z</dcterms:modified>
  <cp:revision>1</cp:revision>
  <dc:title>박의범 포트폴리오</dc:title>
</cp:coreProperties>
</file>